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8.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24.xml"/>
  <Override ContentType="application/vnd.openxmlformats-officedocument.presentationml.slideLayout+xml" PartName="/ppt/slideLayouts/slideLayout11.xml"/>
  <Override ContentType="application/vnd.openxmlformats-officedocument.presentationml.slideLayout+xml" PartName="/ppt/slideLayouts/slideLayout29.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33.xml"/>
  <Override ContentType="application/vnd.openxmlformats-officedocument.presentationml.slideLayout+xml" PartName="/ppt/slideLayouts/slideLayout25.xml"/>
  <Override ContentType="application/vnd.openxmlformats-officedocument.presentationml.slideLayout+xml" PartName="/ppt/slideLayouts/slideLayout17.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6.xml"/>
  <Override ContentType="application/vnd.openxmlformats-officedocument.presentationml.slideLayout+xml" PartName="/ppt/slideLayouts/slideLayout21.xml"/>
  <Override ContentType="application/vnd.openxmlformats-officedocument.presentationml.slideLayout+xml" PartName="/ppt/slideLayouts/slideLayout30.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26.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9.xml"/>
  <Override ContentType="application/vnd.openxmlformats-officedocument.presentationml.slideLayout+xml" PartName="/ppt/slideLayouts/slideLayout31.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4.xml"/>
  <Override ContentType="application/vnd.openxmlformats-officedocument.presentationml.slideLayout+xml" PartName="/ppt/slideLayouts/slideLayout28.xml"/>
  <Override ContentType="application/vnd.openxmlformats-officedocument.presentationml.slideLayout+xml" PartName="/ppt/slideLayouts/slideLayout27.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23.xml"/>
  <Override ContentType="application/vnd.openxmlformats-officedocument.presentationml.slideLayout+xml" PartName="/ppt/slideLayouts/slideLayout8.xml"/>
  <Override ContentType="application/vnd.openxmlformats-officedocument.presentationml.slideLayout+xml" PartName="/ppt/slideLayouts/slideLayout32.xml"/>
  <Override ContentType="application/vnd.openxmlformats-officedocument.presentationml.slideMaster+xml" PartName="/ppt/slideMasters/slideMaster3.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2.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8.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theme+xml" PartName="/ppt/theme/theme4.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81" r:id="rId5"/>
    <p:sldMasterId id="2147483682" r:id="rId6"/>
    <p:sldMasterId id="2147483683" r:id="rId7"/>
  </p:sldMasterIdLst>
  <p:notesMasterIdLst>
    <p:notesMasterId r:id="rId8"/>
  </p:notesMasterIdLst>
  <p:sldIdLst>
    <p:sldId id="256" r:id="rId9"/>
    <p:sldId id="257" r:id="rId10"/>
    <p:sldId id="258" r:id="rId11"/>
    <p:sldId id="259" r:id="rId12"/>
    <p:sldId id="260" r:id="rId13"/>
    <p:sldId id="261" r:id="rId14"/>
    <p:sldId id="262" r:id="rId15"/>
    <p:sldId id="263" r:id="rId16"/>
    <p:sldId id="264" r:id="rId17"/>
    <p:sldId id="265" r:id="rId18"/>
    <p:sldId id="266" r:id="rId19"/>
    <p:sldId id="267" r:id="rId20"/>
    <p:sldId id="268" r:id="rId21"/>
  </p:sldIdLst>
  <p:sldSz cy="10058400" cx="7772400"/>
  <p:notesSz cx="6858000" cy="9144000"/>
  <p:embeddedFontLst>
    <p:embeddedFont>
      <p:font typeface="Halant"/>
      <p:regular r:id="rId22"/>
      <p:bold r:id="rId23"/>
    </p:embeddedFont>
    <p:embeddedFont>
      <p:font typeface="Plus Jakarta Sans"/>
      <p:regular r:id="rId24"/>
      <p:bold r:id="rId25"/>
      <p:italic r:id="rId26"/>
      <p:boldItalic r:id="rId27"/>
    </p:embeddedFont>
    <p:embeddedFont>
      <p:font typeface="Inter"/>
      <p:regular r:id="rId28"/>
      <p:bold r:id="rId29"/>
      <p:italic r:id="rId30"/>
      <p:boldItalic r:id="rId31"/>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747775"/>
          </p15:clr>
        </p15:guide>
        <p15:guide id="2" pos="2448">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1D1D8220-8411-4A5B-BBF7-AEBB202106F0}">
  <a:tblStyle styleId="{1D1D8220-8411-4A5B-BBF7-AEBB202106F0}"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slide" Target="slides/slide12.xml"/><Relationship Id="rId22" Type="http://schemas.openxmlformats.org/officeDocument/2006/relationships/font" Target="fonts/Halant-regular.fntdata"/><Relationship Id="rId21" Type="http://schemas.openxmlformats.org/officeDocument/2006/relationships/slide" Target="slides/slide13.xml"/><Relationship Id="rId24" Type="http://schemas.openxmlformats.org/officeDocument/2006/relationships/font" Target="fonts/PlusJakartaSans-regular.fntdata"/><Relationship Id="rId23" Type="http://schemas.openxmlformats.org/officeDocument/2006/relationships/font" Target="fonts/Halant-bold.fntdata"/><Relationship Id="rId1" Type="http://schemas.openxmlformats.org/officeDocument/2006/relationships/theme" Target="theme/theme3.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1.xml"/><Relationship Id="rId26" Type="http://schemas.openxmlformats.org/officeDocument/2006/relationships/font" Target="fonts/PlusJakartaSans-italic.fntdata"/><Relationship Id="rId25" Type="http://schemas.openxmlformats.org/officeDocument/2006/relationships/font" Target="fonts/PlusJakartaSans-bold.fntdata"/><Relationship Id="rId28" Type="http://schemas.openxmlformats.org/officeDocument/2006/relationships/font" Target="fonts/Inter-regular.fntdata"/><Relationship Id="rId27" Type="http://schemas.openxmlformats.org/officeDocument/2006/relationships/font" Target="fonts/PlusJakartaSans-boldItalic.fntdata"/><Relationship Id="rId5" Type="http://schemas.openxmlformats.org/officeDocument/2006/relationships/slideMaster" Target="slideMasters/slideMaster1.xml"/><Relationship Id="rId6" Type="http://schemas.openxmlformats.org/officeDocument/2006/relationships/slideMaster" Target="slideMasters/slideMaster2.xml"/><Relationship Id="rId29" Type="http://schemas.openxmlformats.org/officeDocument/2006/relationships/font" Target="fonts/Inter-bold.fntdata"/><Relationship Id="rId7" Type="http://schemas.openxmlformats.org/officeDocument/2006/relationships/slideMaster" Target="slideMasters/slideMaster3.xml"/><Relationship Id="rId8" Type="http://schemas.openxmlformats.org/officeDocument/2006/relationships/notesMaster" Target="notesMasters/notesMaster1.xml"/><Relationship Id="rId31" Type="http://schemas.openxmlformats.org/officeDocument/2006/relationships/font" Target="fonts/Inter-boldItalic.fntdata"/><Relationship Id="rId30" Type="http://schemas.openxmlformats.org/officeDocument/2006/relationships/font" Target="fonts/Inter-italic.fntdata"/><Relationship Id="rId11" Type="http://schemas.openxmlformats.org/officeDocument/2006/relationships/slide" Target="slides/slide3.xml"/><Relationship Id="rId10" Type="http://schemas.openxmlformats.org/officeDocument/2006/relationships/slide" Target="slides/slide2.xml"/><Relationship Id="rId13" Type="http://schemas.openxmlformats.org/officeDocument/2006/relationships/slide" Target="slides/slide5.xml"/><Relationship Id="rId12" Type="http://schemas.openxmlformats.org/officeDocument/2006/relationships/slide" Target="slides/slide4.xml"/><Relationship Id="rId15" Type="http://schemas.openxmlformats.org/officeDocument/2006/relationships/slide" Target="slides/slide7.xml"/><Relationship Id="rId14" Type="http://schemas.openxmlformats.org/officeDocument/2006/relationships/slide" Target="slides/slide6.xml"/><Relationship Id="rId17" Type="http://schemas.openxmlformats.org/officeDocument/2006/relationships/slide" Target="slides/slide9.xml"/><Relationship Id="rId16" Type="http://schemas.openxmlformats.org/officeDocument/2006/relationships/slide" Target="slides/slide8.xml"/><Relationship Id="rId19" Type="http://schemas.openxmlformats.org/officeDocument/2006/relationships/slide" Target="slides/slide11.xml"/><Relationship Id="rId18" Type="http://schemas.openxmlformats.org/officeDocument/2006/relationships/slide" Target="slides/slide10.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80" y="685800"/>
            <a:ext cx="2649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0" name="Shape 140"/>
        <p:cNvGrpSpPr/>
        <p:nvPr/>
      </p:nvGrpSpPr>
      <p:grpSpPr>
        <a:xfrm>
          <a:off x="0" y="0"/>
          <a:ext cx="0" cy="0"/>
          <a:chOff x="0" y="0"/>
          <a:chExt cx="0" cy="0"/>
        </a:xfrm>
      </p:grpSpPr>
      <p:sp>
        <p:nvSpPr>
          <p:cNvPr id="141" name="Google Shape;141;g334371ffb8c_0_2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42" name="Google Shape;142;g334371ffb8c_0_2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4" name="Shape 264"/>
        <p:cNvGrpSpPr/>
        <p:nvPr/>
      </p:nvGrpSpPr>
      <p:grpSpPr>
        <a:xfrm>
          <a:off x="0" y="0"/>
          <a:ext cx="0" cy="0"/>
          <a:chOff x="0" y="0"/>
          <a:chExt cx="0" cy="0"/>
        </a:xfrm>
      </p:grpSpPr>
      <p:sp>
        <p:nvSpPr>
          <p:cNvPr id="265" name="Google Shape;265;g34284b181d2_0_27: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266" name="Google Shape;266;g34284b181d2_0_2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6" name="Shape 276"/>
        <p:cNvGrpSpPr/>
        <p:nvPr/>
      </p:nvGrpSpPr>
      <p:grpSpPr>
        <a:xfrm>
          <a:off x="0" y="0"/>
          <a:ext cx="0" cy="0"/>
          <a:chOff x="0" y="0"/>
          <a:chExt cx="0" cy="0"/>
        </a:xfrm>
      </p:grpSpPr>
      <p:sp>
        <p:nvSpPr>
          <p:cNvPr id="277" name="Google Shape;277;g34284b181d2_0_39: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278" name="Google Shape;278;g34284b181d2_0_3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8" name="Shape 288"/>
        <p:cNvGrpSpPr/>
        <p:nvPr/>
      </p:nvGrpSpPr>
      <p:grpSpPr>
        <a:xfrm>
          <a:off x="0" y="0"/>
          <a:ext cx="0" cy="0"/>
          <a:chOff x="0" y="0"/>
          <a:chExt cx="0" cy="0"/>
        </a:xfrm>
      </p:grpSpPr>
      <p:sp>
        <p:nvSpPr>
          <p:cNvPr id="289" name="Google Shape;289;g3375185db82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290" name="Google Shape;290;g3375185db82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9" name="Shape 299"/>
        <p:cNvGrpSpPr/>
        <p:nvPr/>
      </p:nvGrpSpPr>
      <p:grpSpPr>
        <a:xfrm>
          <a:off x="0" y="0"/>
          <a:ext cx="0" cy="0"/>
          <a:chOff x="0" y="0"/>
          <a:chExt cx="0" cy="0"/>
        </a:xfrm>
      </p:grpSpPr>
      <p:sp>
        <p:nvSpPr>
          <p:cNvPr id="300" name="Google Shape;300;g34284b181d2_0_224: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301" name="Google Shape;301;g34284b181d2_0_22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4" name="Shape 154"/>
        <p:cNvGrpSpPr/>
        <p:nvPr/>
      </p:nvGrpSpPr>
      <p:grpSpPr>
        <a:xfrm>
          <a:off x="0" y="0"/>
          <a:ext cx="0" cy="0"/>
          <a:chOff x="0" y="0"/>
          <a:chExt cx="0" cy="0"/>
        </a:xfrm>
      </p:grpSpPr>
      <p:sp>
        <p:nvSpPr>
          <p:cNvPr id="155" name="Google Shape;155;g330684790fa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56" name="Google Shape;156;g330684790fa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6" name="Shape 166"/>
        <p:cNvGrpSpPr/>
        <p:nvPr/>
      </p:nvGrpSpPr>
      <p:grpSpPr>
        <a:xfrm>
          <a:off x="0" y="0"/>
          <a:ext cx="0" cy="0"/>
          <a:chOff x="0" y="0"/>
          <a:chExt cx="0" cy="0"/>
        </a:xfrm>
      </p:grpSpPr>
      <p:sp>
        <p:nvSpPr>
          <p:cNvPr id="167" name="Google Shape;167;g330684790fa_0_64: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68" name="Google Shape;168;g330684790fa_0_6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0" name="Shape 180"/>
        <p:cNvGrpSpPr/>
        <p:nvPr/>
      </p:nvGrpSpPr>
      <p:grpSpPr>
        <a:xfrm>
          <a:off x="0" y="0"/>
          <a:ext cx="0" cy="0"/>
          <a:chOff x="0" y="0"/>
          <a:chExt cx="0" cy="0"/>
        </a:xfrm>
      </p:grpSpPr>
      <p:sp>
        <p:nvSpPr>
          <p:cNvPr id="181" name="Google Shape;181;g34284b181d2_0_4: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82" name="Google Shape;182;g34284b181d2_0_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2" name="Shape 192"/>
        <p:cNvGrpSpPr/>
        <p:nvPr/>
      </p:nvGrpSpPr>
      <p:grpSpPr>
        <a:xfrm>
          <a:off x="0" y="0"/>
          <a:ext cx="0" cy="0"/>
          <a:chOff x="0" y="0"/>
          <a:chExt cx="0" cy="0"/>
        </a:xfrm>
      </p:grpSpPr>
      <p:sp>
        <p:nvSpPr>
          <p:cNvPr id="193" name="Google Shape;193;g3312135faa7_0_24: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94" name="Google Shape;194;g3312135faa7_0_2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6" name="Shape 206"/>
        <p:cNvGrpSpPr/>
        <p:nvPr/>
      </p:nvGrpSpPr>
      <p:grpSpPr>
        <a:xfrm>
          <a:off x="0" y="0"/>
          <a:ext cx="0" cy="0"/>
          <a:chOff x="0" y="0"/>
          <a:chExt cx="0" cy="0"/>
        </a:xfrm>
      </p:grpSpPr>
      <p:sp>
        <p:nvSpPr>
          <p:cNvPr id="207" name="Google Shape;207;g34284b181d2_0_52: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208" name="Google Shape;208;g34284b181d2_0_5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8" name="Shape 218"/>
        <p:cNvGrpSpPr/>
        <p:nvPr/>
      </p:nvGrpSpPr>
      <p:grpSpPr>
        <a:xfrm>
          <a:off x="0" y="0"/>
          <a:ext cx="0" cy="0"/>
          <a:chOff x="0" y="0"/>
          <a:chExt cx="0" cy="0"/>
        </a:xfrm>
      </p:grpSpPr>
      <p:sp>
        <p:nvSpPr>
          <p:cNvPr id="219" name="Google Shape;219;g34284b181d2_0_74: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220" name="Google Shape;220;g34284b181d2_0_7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9" name="Shape 229"/>
        <p:cNvGrpSpPr/>
        <p:nvPr/>
      </p:nvGrpSpPr>
      <p:grpSpPr>
        <a:xfrm>
          <a:off x="0" y="0"/>
          <a:ext cx="0" cy="0"/>
          <a:chOff x="0" y="0"/>
          <a:chExt cx="0" cy="0"/>
        </a:xfrm>
      </p:grpSpPr>
      <p:sp>
        <p:nvSpPr>
          <p:cNvPr id="230" name="Google Shape;230;g34284b181d2_0_151: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231" name="Google Shape;231;g34284b181d2_0_15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2" name="Shape 252"/>
        <p:cNvGrpSpPr/>
        <p:nvPr/>
      </p:nvGrpSpPr>
      <p:grpSpPr>
        <a:xfrm>
          <a:off x="0" y="0"/>
          <a:ext cx="0" cy="0"/>
          <a:chOff x="0" y="0"/>
          <a:chExt cx="0" cy="0"/>
        </a:xfrm>
      </p:grpSpPr>
      <p:sp>
        <p:nvSpPr>
          <p:cNvPr id="253" name="Google Shape;253;g34284b181d2_0_15: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254" name="Google Shape;254;g34284b181d2_0_1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54" name="Shape 54"/>
        <p:cNvGrpSpPr/>
        <p:nvPr/>
      </p:nvGrpSpPr>
      <p:grpSpPr>
        <a:xfrm>
          <a:off x="0" y="0"/>
          <a:ext cx="0" cy="0"/>
          <a:chOff x="0" y="0"/>
          <a:chExt cx="0" cy="0"/>
        </a:xfrm>
      </p:grpSpPr>
      <p:sp>
        <p:nvSpPr>
          <p:cNvPr id="55" name="Google Shape;55;p14"/>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56" name="Google Shape;56;p14"/>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57" name="Google Shape;57;p1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58" name="Shape 58"/>
        <p:cNvGrpSpPr/>
        <p:nvPr/>
      </p:nvGrpSpPr>
      <p:grpSpPr>
        <a:xfrm>
          <a:off x="0" y="0"/>
          <a:ext cx="0" cy="0"/>
          <a:chOff x="0" y="0"/>
          <a:chExt cx="0" cy="0"/>
        </a:xfrm>
      </p:grpSpPr>
      <p:sp>
        <p:nvSpPr>
          <p:cNvPr id="59" name="Google Shape;59;p15"/>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60" name="Google Shape;60;p1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61" name="Shape 61"/>
        <p:cNvGrpSpPr/>
        <p:nvPr/>
      </p:nvGrpSpPr>
      <p:grpSpPr>
        <a:xfrm>
          <a:off x="0" y="0"/>
          <a:ext cx="0" cy="0"/>
          <a:chOff x="0" y="0"/>
          <a:chExt cx="0" cy="0"/>
        </a:xfrm>
      </p:grpSpPr>
      <p:sp>
        <p:nvSpPr>
          <p:cNvPr id="62" name="Google Shape;62;p1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3" name="Google Shape;63;p16"/>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64" name="Google Shape;64;p1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65" name="Shape 65"/>
        <p:cNvGrpSpPr/>
        <p:nvPr/>
      </p:nvGrpSpPr>
      <p:grpSpPr>
        <a:xfrm>
          <a:off x="0" y="0"/>
          <a:ext cx="0" cy="0"/>
          <a:chOff x="0" y="0"/>
          <a:chExt cx="0" cy="0"/>
        </a:xfrm>
      </p:grpSpPr>
      <p:sp>
        <p:nvSpPr>
          <p:cNvPr id="66" name="Google Shape;66;p17"/>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7" name="Google Shape;67;p17"/>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8" name="Google Shape;68;p17"/>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9" name="Google Shape;69;p1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70" name="Shape 70"/>
        <p:cNvGrpSpPr/>
        <p:nvPr/>
      </p:nvGrpSpPr>
      <p:grpSpPr>
        <a:xfrm>
          <a:off x="0" y="0"/>
          <a:ext cx="0" cy="0"/>
          <a:chOff x="0" y="0"/>
          <a:chExt cx="0" cy="0"/>
        </a:xfrm>
      </p:grpSpPr>
      <p:sp>
        <p:nvSpPr>
          <p:cNvPr id="71" name="Google Shape;71;p18"/>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72" name="Google Shape;72;p1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73" name="Shape 73"/>
        <p:cNvGrpSpPr/>
        <p:nvPr/>
      </p:nvGrpSpPr>
      <p:grpSpPr>
        <a:xfrm>
          <a:off x="0" y="0"/>
          <a:ext cx="0" cy="0"/>
          <a:chOff x="0" y="0"/>
          <a:chExt cx="0" cy="0"/>
        </a:xfrm>
      </p:grpSpPr>
      <p:sp>
        <p:nvSpPr>
          <p:cNvPr id="74" name="Google Shape;74;p19"/>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75" name="Google Shape;75;p19"/>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76" name="Google Shape;76;p1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77" name="Shape 77"/>
        <p:cNvGrpSpPr/>
        <p:nvPr/>
      </p:nvGrpSpPr>
      <p:grpSpPr>
        <a:xfrm>
          <a:off x="0" y="0"/>
          <a:ext cx="0" cy="0"/>
          <a:chOff x="0" y="0"/>
          <a:chExt cx="0" cy="0"/>
        </a:xfrm>
      </p:grpSpPr>
      <p:sp>
        <p:nvSpPr>
          <p:cNvPr id="78" name="Google Shape;78;p20"/>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79" name="Google Shape;79;p2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80" name="Shape 80"/>
        <p:cNvGrpSpPr/>
        <p:nvPr/>
      </p:nvGrpSpPr>
      <p:grpSpPr>
        <a:xfrm>
          <a:off x="0" y="0"/>
          <a:ext cx="0" cy="0"/>
          <a:chOff x="0" y="0"/>
          <a:chExt cx="0" cy="0"/>
        </a:xfrm>
      </p:grpSpPr>
      <p:sp>
        <p:nvSpPr>
          <p:cNvPr id="81" name="Google Shape;81;p21"/>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82" name="Google Shape;82;p21"/>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83" name="Google Shape;83;p21"/>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84" name="Google Shape;84;p21"/>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85" name="Google Shape;85;p2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86" name="Shape 86"/>
        <p:cNvGrpSpPr/>
        <p:nvPr/>
      </p:nvGrpSpPr>
      <p:grpSpPr>
        <a:xfrm>
          <a:off x="0" y="0"/>
          <a:ext cx="0" cy="0"/>
          <a:chOff x="0" y="0"/>
          <a:chExt cx="0" cy="0"/>
        </a:xfrm>
      </p:grpSpPr>
      <p:sp>
        <p:nvSpPr>
          <p:cNvPr id="87" name="Google Shape;87;p22"/>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88" name="Google Shape;88;p2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89" name="Shape 89"/>
        <p:cNvGrpSpPr/>
        <p:nvPr/>
      </p:nvGrpSpPr>
      <p:grpSpPr>
        <a:xfrm>
          <a:off x="0" y="0"/>
          <a:ext cx="0" cy="0"/>
          <a:chOff x="0" y="0"/>
          <a:chExt cx="0" cy="0"/>
        </a:xfrm>
      </p:grpSpPr>
      <p:sp>
        <p:nvSpPr>
          <p:cNvPr id="90" name="Google Shape;90;p23"/>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91" name="Google Shape;91;p23"/>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92" name="Google Shape;92;p2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93" name="Shape 93"/>
        <p:cNvGrpSpPr/>
        <p:nvPr/>
      </p:nvGrpSpPr>
      <p:grpSpPr>
        <a:xfrm>
          <a:off x="0" y="0"/>
          <a:ext cx="0" cy="0"/>
          <a:chOff x="0" y="0"/>
          <a:chExt cx="0" cy="0"/>
        </a:xfrm>
      </p:grpSpPr>
      <p:sp>
        <p:nvSpPr>
          <p:cNvPr id="94" name="Google Shape;94;p2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9" name="Shape 99"/>
        <p:cNvGrpSpPr/>
        <p:nvPr/>
      </p:nvGrpSpPr>
      <p:grpSpPr>
        <a:xfrm>
          <a:off x="0" y="0"/>
          <a:ext cx="0" cy="0"/>
          <a:chOff x="0" y="0"/>
          <a:chExt cx="0" cy="0"/>
        </a:xfrm>
      </p:grpSpPr>
      <p:sp>
        <p:nvSpPr>
          <p:cNvPr id="100" name="Google Shape;100;p26"/>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01" name="Google Shape;101;p26"/>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02" name="Google Shape;102;p2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03" name="Shape 103"/>
        <p:cNvGrpSpPr/>
        <p:nvPr/>
      </p:nvGrpSpPr>
      <p:grpSpPr>
        <a:xfrm>
          <a:off x="0" y="0"/>
          <a:ext cx="0" cy="0"/>
          <a:chOff x="0" y="0"/>
          <a:chExt cx="0" cy="0"/>
        </a:xfrm>
      </p:grpSpPr>
      <p:sp>
        <p:nvSpPr>
          <p:cNvPr id="104" name="Google Shape;104;p27"/>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05" name="Google Shape;105;p2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06" name="Shape 106"/>
        <p:cNvGrpSpPr/>
        <p:nvPr/>
      </p:nvGrpSpPr>
      <p:grpSpPr>
        <a:xfrm>
          <a:off x="0" y="0"/>
          <a:ext cx="0" cy="0"/>
          <a:chOff x="0" y="0"/>
          <a:chExt cx="0" cy="0"/>
        </a:xfrm>
      </p:grpSpPr>
      <p:sp>
        <p:nvSpPr>
          <p:cNvPr id="107" name="Google Shape;107;p28"/>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08" name="Google Shape;108;p28"/>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09" name="Google Shape;109;p2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110" name="Shape 110"/>
        <p:cNvGrpSpPr/>
        <p:nvPr/>
      </p:nvGrpSpPr>
      <p:grpSpPr>
        <a:xfrm>
          <a:off x="0" y="0"/>
          <a:ext cx="0" cy="0"/>
          <a:chOff x="0" y="0"/>
          <a:chExt cx="0" cy="0"/>
        </a:xfrm>
      </p:grpSpPr>
      <p:sp>
        <p:nvSpPr>
          <p:cNvPr id="111" name="Google Shape;111;p29"/>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12" name="Google Shape;112;p29"/>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113" name="Google Shape;113;p29"/>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114" name="Google Shape;114;p2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115" name="Shape 115"/>
        <p:cNvGrpSpPr/>
        <p:nvPr/>
      </p:nvGrpSpPr>
      <p:grpSpPr>
        <a:xfrm>
          <a:off x="0" y="0"/>
          <a:ext cx="0" cy="0"/>
          <a:chOff x="0" y="0"/>
          <a:chExt cx="0" cy="0"/>
        </a:xfrm>
      </p:grpSpPr>
      <p:sp>
        <p:nvSpPr>
          <p:cNvPr id="116" name="Google Shape;116;p30"/>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17" name="Google Shape;117;p3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118" name="Shape 118"/>
        <p:cNvGrpSpPr/>
        <p:nvPr/>
      </p:nvGrpSpPr>
      <p:grpSpPr>
        <a:xfrm>
          <a:off x="0" y="0"/>
          <a:ext cx="0" cy="0"/>
          <a:chOff x="0" y="0"/>
          <a:chExt cx="0" cy="0"/>
        </a:xfrm>
      </p:grpSpPr>
      <p:sp>
        <p:nvSpPr>
          <p:cNvPr id="119" name="Google Shape;119;p31"/>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120" name="Google Shape;120;p31"/>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121" name="Google Shape;121;p3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122" name="Shape 122"/>
        <p:cNvGrpSpPr/>
        <p:nvPr/>
      </p:nvGrpSpPr>
      <p:grpSpPr>
        <a:xfrm>
          <a:off x="0" y="0"/>
          <a:ext cx="0" cy="0"/>
          <a:chOff x="0" y="0"/>
          <a:chExt cx="0" cy="0"/>
        </a:xfrm>
      </p:grpSpPr>
      <p:sp>
        <p:nvSpPr>
          <p:cNvPr id="123" name="Google Shape;123;p32"/>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124" name="Google Shape;124;p3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125" name="Shape 125"/>
        <p:cNvGrpSpPr/>
        <p:nvPr/>
      </p:nvGrpSpPr>
      <p:grpSpPr>
        <a:xfrm>
          <a:off x="0" y="0"/>
          <a:ext cx="0" cy="0"/>
          <a:chOff x="0" y="0"/>
          <a:chExt cx="0" cy="0"/>
        </a:xfrm>
      </p:grpSpPr>
      <p:sp>
        <p:nvSpPr>
          <p:cNvPr id="126" name="Google Shape;126;p33"/>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127" name="Google Shape;127;p33"/>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128" name="Google Shape;128;p33"/>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129" name="Google Shape;129;p33"/>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30" name="Google Shape;130;p3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131" name="Shape 131"/>
        <p:cNvGrpSpPr/>
        <p:nvPr/>
      </p:nvGrpSpPr>
      <p:grpSpPr>
        <a:xfrm>
          <a:off x="0" y="0"/>
          <a:ext cx="0" cy="0"/>
          <a:chOff x="0" y="0"/>
          <a:chExt cx="0" cy="0"/>
        </a:xfrm>
      </p:grpSpPr>
      <p:sp>
        <p:nvSpPr>
          <p:cNvPr id="132" name="Google Shape;132;p34"/>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133" name="Google Shape;133;p3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134" name="Shape 134"/>
        <p:cNvGrpSpPr/>
        <p:nvPr/>
      </p:nvGrpSpPr>
      <p:grpSpPr>
        <a:xfrm>
          <a:off x="0" y="0"/>
          <a:ext cx="0" cy="0"/>
          <a:chOff x="0" y="0"/>
          <a:chExt cx="0" cy="0"/>
        </a:xfrm>
      </p:grpSpPr>
      <p:sp>
        <p:nvSpPr>
          <p:cNvPr id="135" name="Google Shape;135;p35"/>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136" name="Google Shape;136;p35"/>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137" name="Google Shape;137;p3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138" name="Shape 138"/>
        <p:cNvGrpSpPr/>
        <p:nvPr/>
      </p:nvGrpSpPr>
      <p:grpSpPr>
        <a:xfrm>
          <a:off x="0" y="0"/>
          <a:ext cx="0" cy="0"/>
          <a:chOff x="0" y="0"/>
          <a:chExt cx="0" cy="0"/>
        </a:xfrm>
      </p:grpSpPr>
      <p:sp>
        <p:nvSpPr>
          <p:cNvPr id="139" name="Google Shape;139;p3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8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7999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3.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2" Type="http://schemas.openxmlformats.org/officeDocument/2006/relationships/theme" Target="../theme/theme4.xml"/><Relationship Id="rId9" Type="http://schemas.openxmlformats.org/officeDocument/2006/relationships/slideLayout" Target="../slideLayouts/slideLayout20.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_rels/slideMaster3.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slideLayout" Target="../slideLayouts/slideLayout24.xml"/><Relationship Id="rId3" Type="http://schemas.openxmlformats.org/officeDocument/2006/relationships/slideLayout" Target="../slideLayouts/slideLayout25.xml"/><Relationship Id="rId4" Type="http://schemas.openxmlformats.org/officeDocument/2006/relationships/slideLayout" Target="../slideLayouts/slideLayout26.xml"/><Relationship Id="rId11" Type="http://schemas.openxmlformats.org/officeDocument/2006/relationships/slideLayout" Target="../slideLayouts/slideLayout33.xml"/><Relationship Id="rId10" Type="http://schemas.openxmlformats.org/officeDocument/2006/relationships/slideLayout" Target="../slideLayouts/slideLayout32.xml"/><Relationship Id="rId12" Type="http://schemas.openxmlformats.org/officeDocument/2006/relationships/theme" Target="../theme/theme1.xml"/><Relationship Id="rId9" Type="http://schemas.openxmlformats.org/officeDocument/2006/relationships/slideLayout" Target="../slideLayouts/slideLayout31.xml"/><Relationship Id="rId5" Type="http://schemas.openxmlformats.org/officeDocument/2006/relationships/slideLayout" Target="../slideLayouts/slideLayout27.xml"/><Relationship Id="rId6" Type="http://schemas.openxmlformats.org/officeDocument/2006/relationships/slideLayout" Target="../slideLayouts/slideLayout28.xml"/><Relationship Id="rId7" Type="http://schemas.openxmlformats.org/officeDocument/2006/relationships/slideLayout" Target="../slideLayouts/slideLayout29.xml"/><Relationship Id="rId8" Type="http://schemas.openxmlformats.org/officeDocument/2006/relationships/slideLayout" Target="../slideLayouts/slideLayout3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199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7201589" y="9119180"/>
            <a:ext cx="466500" cy="7698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0" name="Shape 50"/>
        <p:cNvGrpSpPr/>
        <p:nvPr/>
      </p:nvGrpSpPr>
      <p:grpSpPr>
        <a:xfrm>
          <a:off x="0" y="0"/>
          <a:ext cx="0" cy="0"/>
          <a:chOff x="0" y="0"/>
          <a:chExt cx="0" cy="0"/>
        </a:xfrm>
      </p:grpSpPr>
      <p:sp>
        <p:nvSpPr>
          <p:cNvPr id="51" name="Google Shape;51;p13"/>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52" name="Google Shape;52;p13"/>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53" name="Google Shape;53;p13"/>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95" name="Shape 95"/>
        <p:cNvGrpSpPr/>
        <p:nvPr/>
      </p:nvGrpSpPr>
      <p:grpSpPr>
        <a:xfrm>
          <a:off x="0" y="0"/>
          <a:ext cx="0" cy="0"/>
          <a:chOff x="0" y="0"/>
          <a:chExt cx="0" cy="0"/>
        </a:xfrm>
      </p:grpSpPr>
      <p:sp>
        <p:nvSpPr>
          <p:cNvPr id="96" name="Google Shape;96;p25"/>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97" name="Google Shape;97;p25"/>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98" name="Google Shape;98;p25"/>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70" r:id="rId1"/>
    <p:sldLayoutId id="2147483671" r:id="rId2"/>
    <p:sldLayoutId id="2147483672" r:id="rId3"/>
    <p:sldLayoutId id="2147483673" r:id="rId4"/>
    <p:sldLayoutId id="2147483674" r:id="rId5"/>
    <p:sldLayoutId id="2147483675" r:id="rId6"/>
    <p:sldLayoutId id="2147483676" r:id="rId7"/>
    <p:sldLayoutId id="2147483677" r:id="rId8"/>
    <p:sldLayoutId id="2147483678" r:id="rId9"/>
    <p:sldLayoutId id="2147483679" r:id="rId10"/>
    <p:sldLayoutId id="2147483680"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xml"/><Relationship Id="rId3" Type="http://schemas.openxmlformats.org/officeDocument/2006/relationships/image" Target="../media/image3.png"/><Relationship Id="rId4" Type="http://schemas.openxmlformats.org/officeDocument/2006/relationships/image" Target="../media/image5.png"/><Relationship Id="rId5" Type="http://schemas.openxmlformats.org/officeDocument/2006/relationships/image" Target="../media/image11.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0.xml"/><Relationship Id="rId3" Type="http://schemas.openxmlformats.org/officeDocument/2006/relationships/image" Target="../media/image3.png"/><Relationship Id="rId4" Type="http://schemas.openxmlformats.org/officeDocument/2006/relationships/image" Target="../media/image5.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1.xml"/><Relationship Id="rId3" Type="http://schemas.openxmlformats.org/officeDocument/2006/relationships/image" Target="../media/image3.png"/><Relationship Id="rId4" Type="http://schemas.openxmlformats.org/officeDocument/2006/relationships/image" Target="../media/image5.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2.xml"/><Relationship Id="rId3" Type="http://schemas.openxmlformats.org/officeDocument/2006/relationships/image" Target="../media/image3.png"/><Relationship Id="rId4" Type="http://schemas.openxmlformats.org/officeDocument/2006/relationships/image" Target="../media/image5.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notesSlide" Target="../notesSlides/notesSlide13.xml"/><Relationship Id="rId3" Type="http://schemas.openxmlformats.org/officeDocument/2006/relationships/image" Target="../media/image3.png"/><Relationship Id="rId4" Type="http://schemas.openxmlformats.org/officeDocument/2006/relationships/image" Target="../media/image5.png"/><Relationship Id="rId5" Type="http://schemas.openxmlformats.org/officeDocument/2006/relationships/image" Target="../media/image8.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xml"/><Relationship Id="rId3" Type="http://schemas.openxmlformats.org/officeDocument/2006/relationships/image" Target="../media/image3.png"/><Relationship Id="rId4" Type="http://schemas.openxmlformats.org/officeDocument/2006/relationships/image" Target="../media/image5.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xml"/><Relationship Id="rId3" Type="http://schemas.openxmlformats.org/officeDocument/2006/relationships/image" Target="../media/image3.png"/><Relationship Id="rId4" Type="http://schemas.openxmlformats.org/officeDocument/2006/relationships/image" Target="../media/image5.png"/><Relationship Id="rId5" Type="http://schemas.openxmlformats.org/officeDocument/2006/relationships/image" Target="../media/image10.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4.xml"/><Relationship Id="rId3" Type="http://schemas.openxmlformats.org/officeDocument/2006/relationships/image" Target="../media/image3.png"/><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5.xml"/><Relationship Id="rId3" Type="http://schemas.openxmlformats.org/officeDocument/2006/relationships/image" Target="../media/image3.png"/><Relationship Id="rId4" Type="http://schemas.openxmlformats.org/officeDocument/2006/relationships/image" Target="../media/image5.png"/><Relationship Id="rId5" Type="http://schemas.openxmlformats.org/officeDocument/2006/relationships/image" Target="../media/image12.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6.xml"/><Relationship Id="rId3" Type="http://schemas.openxmlformats.org/officeDocument/2006/relationships/image" Target="../media/image3.png"/><Relationship Id="rId4" Type="http://schemas.openxmlformats.org/officeDocument/2006/relationships/image" Target="../media/image5.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7.xml"/><Relationship Id="rId3" Type="http://schemas.openxmlformats.org/officeDocument/2006/relationships/image" Target="../media/image3.png"/><Relationship Id="rId4" Type="http://schemas.openxmlformats.org/officeDocument/2006/relationships/image" Target="../media/image5.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notesSlide" Target="../notesSlides/notesSlide8.xml"/><Relationship Id="rId3" Type="http://schemas.openxmlformats.org/officeDocument/2006/relationships/image" Target="../media/image3.png"/><Relationship Id="rId4" Type="http://schemas.openxmlformats.org/officeDocument/2006/relationships/image" Target="../media/image5.png"/><Relationship Id="rId5" Type="http://schemas.openxmlformats.org/officeDocument/2006/relationships/image" Target="../media/image8.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9.xml"/><Relationship Id="rId3" Type="http://schemas.openxmlformats.org/officeDocument/2006/relationships/image" Target="../media/image3.png"/><Relationship Id="rId4"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43" name="Shape 143"/>
        <p:cNvGrpSpPr/>
        <p:nvPr/>
      </p:nvGrpSpPr>
      <p:grpSpPr>
        <a:xfrm>
          <a:off x="0" y="0"/>
          <a:ext cx="0" cy="0"/>
          <a:chOff x="0" y="0"/>
          <a:chExt cx="0" cy="0"/>
        </a:xfrm>
      </p:grpSpPr>
      <p:sp>
        <p:nvSpPr>
          <p:cNvPr id="144" name="Google Shape;144;p37"/>
          <p:cNvSpPr txBox="1"/>
          <p:nvPr/>
        </p:nvSpPr>
        <p:spPr>
          <a:xfrm>
            <a:off x="0" y="0"/>
            <a:ext cx="7772400" cy="669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a:solidFill>
                  <a:schemeClr val="dk1"/>
                </a:solidFill>
                <a:latin typeface="Halant"/>
                <a:ea typeface="Halant"/>
                <a:cs typeface="Halant"/>
                <a:sym typeface="Halant"/>
              </a:rPr>
              <a:t>Contextualization &amp; Causation</a:t>
            </a:r>
            <a:endParaRPr>
              <a:solidFill>
                <a:schemeClr val="dk1"/>
              </a:solidFill>
              <a:latin typeface="Halant"/>
              <a:ea typeface="Halant"/>
              <a:cs typeface="Halant"/>
              <a:sym typeface="Halant"/>
            </a:endParaRPr>
          </a:p>
          <a:p>
            <a:pPr indent="0" lvl="0" marL="0" rtl="0" algn="ctr">
              <a:spcBef>
                <a:spcPts val="0"/>
              </a:spcBef>
              <a:spcAft>
                <a:spcPts val="0"/>
              </a:spcAft>
              <a:buNone/>
            </a:pPr>
            <a:r>
              <a:rPr lang="en" sz="1900">
                <a:solidFill>
                  <a:schemeClr val="dk1"/>
                </a:solidFill>
                <a:latin typeface="Plus Jakarta Sans"/>
                <a:ea typeface="Plus Jakarta Sans"/>
                <a:cs typeface="Plus Jakarta Sans"/>
                <a:sym typeface="Plus Jakarta Sans"/>
              </a:rPr>
              <a:t>Boxer Rebellion</a:t>
            </a:r>
            <a:endParaRPr sz="1900">
              <a:solidFill>
                <a:schemeClr val="dk1"/>
              </a:solidFill>
              <a:latin typeface="Plus Jakarta Sans"/>
              <a:ea typeface="Plus Jakarta Sans"/>
              <a:cs typeface="Plus Jakarta Sans"/>
              <a:sym typeface="Plus Jakarta Sans"/>
            </a:endParaRPr>
          </a:p>
        </p:txBody>
      </p:sp>
      <p:sp>
        <p:nvSpPr>
          <p:cNvPr id="145" name="Google Shape;145;p37"/>
          <p:cNvSpPr txBox="1"/>
          <p:nvPr/>
        </p:nvSpPr>
        <p:spPr>
          <a:xfrm>
            <a:off x="5542353" y="96369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46" name="Google Shape;146;p37"/>
          <p:cNvPicPr preferRelativeResize="0"/>
          <p:nvPr/>
        </p:nvPicPr>
        <p:blipFill>
          <a:blip r:embed="rId3">
            <a:alphaModFix/>
          </a:blip>
          <a:stretch>
            <a:fillRect/>
          </a:stretch>
        </p:blipFill>
        <p:spPr>
          <a:xfrm>
            <a:off x="390131" y="9513171"/>
            <a:ext cx="431174" cy="431174"/>
          </a:xfrm>
          <a:prstGeom prst="rect">
            <a:avLst/>
          </a:prstGeom>
          <a:noFill/>
          <a:ln>
            <a:noFill/>
          </a:ln>
        </p:spPr>
      </p:pic>
      <p:sp>
        <p:nvSpPr>
          <p:cNvPr id="147" name="Google Shape;147;p37"/>
          <p:cNvSpPr txBox="1"/>
          <p:nvPr/>
        </p:nvSpPr>
        <p:spPr>
          <a:xfrm>
            <a:off x="2974875" y="96369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48" name="Google Shape;148;p37"/>
          <p:cNvPicPr preferRelativeResize="0"/>
          <p:nvPr/>
        </p:nvPicPr>
        <p:blipFill>
          <a:blip r:embed="rId4">
            <a:alphaModFix/>
          </a:blip>
          <a:stretch>
            <a:fillRect/>
          </a:stretch>
        </p:blipFill>
        <p:spPr>
          <a:xfrm>
            <a:off x="216272" y="154797"/>
            <a:ext cx="1056536" cy="438114"/>
          </a:xfrm>
          <a:prstGeom prst="rect">
            <a:avLst/>
          </a:prstGeom>
          <a:noFill/>
          <a:ln>
            <a:noFill/>
          </a:ln>
        </p:spPr>
      </p:pic>
      <p:sp>
        <p:nvSpPr>
          <p:cNvPr id="149" name="Google Shape;149;p37"/>
          <p:cNvSpPr txBox="1"/>
          <p:nvPr/>
        </p:nvSpPr>
        <p:spPr>
          <a:xfrm>
            <a:off x="344700" y="1275900"/>
            <a:ext cx="4573500" cy="30546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None/>
            </a:pPr>
            <a:r>
              <a:rPr lang="en" sz="1200">
                <a:solidFill>
                  <a:schemeClr val="dk1"/>
                </a:solidFill>
                <a:latin typeface="Inter"/>
                <a:ea typeface="Inter"/>
                <a:cs typeface="Inter"/>
                <a:sym typeface="Inter"/>
              </a:rPr>
              <a:t>By the end of the 19th century, Western nations and Japan had forced China’s ruling Qing dynasty to accept wide foreign control over the country’s economic affairs. Throughout the Opium Wars of 1839-42 and 1856-60, popular rebellions and the Sino-Japanese War, China had fought to resist the foreigners, but it lacked a modernized military and suffered millions of casualties.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lang="en" sz="1200">
                <a:solidFill>
                  <a:schemeClr val="dk1"/>
                </a:solidFill>
                <a:latin typeface="Inter"/>
                <a:ea typeface="Inter"/>
                <a:cs typeface="Inter"/>
                <a:sym typeface="Inter"/>
              </a:rPr>
              <a:t>…</a:t>
            </a:r>
            <a:endParaRPr sz="1200">
              <a:solidFill>
                <a:schemeClr val="dk1"/>
              </a:solidFill>
              <a:latin typeface="Inter"/>
              <a:ea typeface="Inter"/>
              <a:cs typeface="Inter"/>
              <a:sym typeface="Inter"/>
            </a:endParaRPr>
          </a:p>
          <a:p>
            <a:pPr indent="0" lvl="0" marL="0" rtl="0" algn="l">
              <a:lnSpc>
                <a:spcPct val="100000"/>
              </a:lnSpc>
              <a:spcBef>
                <a:spcPts val="0"/>
              </a:spcBef>
              <a:spcAft>
                <a:spcPts val="1000"/>
              </a:spcAft>
              <a:buNone/>
            </a:pPr>
            <a:r>
              <a:rPr lang="en" sz="1200">
                <a:solidFill>
                  <a:schemeClr val="dk1"/>
                </a:solidFill>
                <a:latin typeface="Inter"/>
                <a:ea typeface="Inter"/>
                <a:cs typeface="Inter"/>
                <a:sym typeface="Inter"/>
              </a:rPr>
              <a:t>By the late 1890s, a Chinese secret group, the Society of Righteous and Harmonious Fists (“I-ho-ch’uan” or “Yihequan”), had begun carrying out regular attacks on foreigners and Chinese Christians. The rebels performed rituals and martial arts that they believed would give them the ability to withstand bullets and other forms of attack. Westerners referred to these rituals as shadow boxing, leading to the Boxers nickname.</a:t>
            </a:r>
            <a:endParaRPr sz="1200">
              <a:solidFill>
                <a:schemeClr val="dk1"/>
              </a:solidFill>
              <a:latin typeface="Inter"/>
              <a:ea typeface="Inter"/>
              <a:cs typeface="Inter"/>
              <a:sym typeface="Inter"/>
            </a:endParaRPr>
          </a:p>
        </p:txBody>
      </p:sp>
      <p:pic>
        <p:nvPicPr>
          <p:cNvPr id="150" name="Google Shape;150;p37"/>
          <p:cNvPicPr preferRelativeResize="0"/>
          <p:nvPr/>
        </p:nvPicPr>
        <p:blipFill>
          <a:blip r:embed="rId5">
            <a:alphaModFix/>
          </a:blip>
          <a:stretch>
            <a:fillRect/>
          </a:stretch>
        </p:blipFill>
        <p:spPr>
          <a:xfrm>
            <a:off x="5274050" y="790125"/>
            <a:ext cx="1889125" cy="2702375"/>
          </a:xfrm>
          <a:prstGeom prst="rect">
            <a:avLst/>
          </a:prstGeom>
          <a:noFill/>
          <a:ln>
            <a:noFill/>
          </a:ln>
        </p:spPr>
      </p:pic>
      <p:sp>
        <p:nvSpPr>
          <p:cNvPr id="151" name="Google Shape;151;p37"/>
          <p:cNvSpPr txBox="1"/>
          <p:nvPr/>
        </p:nvSpPr>
        <p:spPr>
          <a:xfrm>
            <a:off x="4814775" y="3537400"/>
            <a:ext cx="2696700" cy="717000"/>
          </a:xfrm>
          <a:prstGeom prst="rect">
            <a:avLst/>
          </a:prstGeom>
          <a:noFill/>
          <a:ln cap="flat" cmpd="sng" w="9525">
            <a:solidFill>
              <a:srgbClr val="9E9E9E"/>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chemeClr val="dk1"/>
                </a:solidFill>
                <a:latin typeface="Halant"/>
                <a:ea typeface="Halant"/>
                <a:cs typeface="Halant"/>
                <a:sym typeface="Halant"/>
              </a:rPr>
              <a:t>Source: Unknown photographer, </a:t>
            </a:r>
            <a:r>
              <a:rPr lang="en" sz="1200">
                <a:solidFill>
                  <a:schemeClr val="dk1"/>
                </a:solidFill>
                <a:latin typeface="Halant"/>
                <a:ea typeface="Halant"/>
                <a:cs typeface="Halant"/>
                <a:sym typeface="Halant"/>
              </a:rPr>
              <a:t>“A C</a:t>
            </a:r>
            <a:r>
              <a:rPr lang="en" sz="1200">
                <a:solidFill>
                  <a:schemeClr val="dk1"/>
                </a:solidFill>
                <a:latin typeface="Halant"/>
                <a:ea typeface="Halant"/>
                <a:cs typeface="Halant"/>
                <a:sym typeface="Halant"/>
              </a:rPr>
              <a:t>hinese Boxer,” 1900. National Archives and Records Administration.</a:t>
            </a:r>
            <a:endParaRPr sz="1200">
              <a:solidFill>
                <a:schemeClr val="dk1"/>
              </a:solidFill>
              <a:latin typeface="Halant"/>
              <a:ea typeface="Halant"/>
              <a:cs typeface="Halant"/>
              <a:sym typeface="Halant"/>
            </a:endParaRPr>
          </a:p>
        </p:txBody>
      </p:sp>
      <p:sp>
        <p:nvSpPr>
          <p:cNvPr id="152" name="Google Shape;152;p37"/>
          <p:cNvSpPr txBox="1"/>
          <p:nvPr/>
        </p:nvSpPr>
        <p:spPr>
          <a:xfrm>
            <a:off x="344700" y="4231475"/>
            <a:ext cx="7077300" cy="28830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Although the Boxers came from various parts of society, many were peasants, particularly from Shandong province, which had been struck by natural disasters such as famine and flooding. In the 1890s, China had given territorial and commercial concessions in this area to several European nations, and the Boxers blamed their poor standard of living on foreigners who were colonizing their country.</a:t>
            </a:r>
            <a:endParaRPr sz="1200">
              <a:solidFill>
                <a:schemeClr val="dk1"/>
              </a:solidFill>
              <a:latin typeface="Inter"/>
              <a:ea typeface="Inter"/>
              <a:cs typeface="Inter"/>
              <a:sym typeface="Inter"/>
            </a:endParaRPr>
          </a:p>
          <a:p>
            <a:pPr indent="0" lvl="0" marL="0" rtl="0" algn="l">
              <a:spcBef>
                <a:spcPts val="1000"/>
              </a:spcBef>
              <a:spcAft>
                <a:spcPts val="0"/>
              </a:spcAft>
              <a:buNone/>
            </a:pPr>
            <a:r>
              <a:rPr lang="en" sz="1200">
                <a:solidFill>
                  <a:schemeClr val="dk1"/>
                </a:solidFill>
                <a:latin typeface="Inter"/>
                <a:ea typeface="Inter"/>
                <a:cs typeface="Inter"/>
                <a:sym typeface="Inter"/>
              </a:rPr>
              <a:t>In 1900, the Boxer movement spread to the Beijing area, where the Boxers killed Chinese Christians </a:t>
            </a:r>
            <a:r>
              <a:rPr lang="en" sz="1200">
                <a:solidFill>
                  <a:schemeClr val="dk1"/>
                </a:solidFill>
                <a:latin typeface="Inter"/>
                <a:ea typeface="Inter"/>
                <a:cs typeface="Inter"/>
                <a:sym typeface="Inter"/>
              </a:rPr>
              <a:t>and Christian missionaries and destroyed churches, railroad stations and other property. On June 20, 1900, the Boxers began a siege of Beijing’s Legation District (where the official quarters of foreign diplomats were located). The following day, Empress Dowager Tzu’u Hzi declared a war on all foreign nations with diplomatic ties in China. </a:t>
            </a:r>
            <a:endParaRPr sz="1200">
              <a:solidFill>
                <a:schemeClr val="dk1"/>
              </a:solidFill>
              <a:latin typeface="Inter"/>
              <a:ea typeface="Inter"/>
              <a:cs typeface="Inter"/>
              <a:sym typeface="Inter"/>
            </a:endParaRPr>
          </a:p>
          <a:p>
            <a:pPr indent="0" lvl="0" marL="0" rtl="0" algn="l">
              <a:spcBef>
                <a:spcPts val="1000"/>
              </a:spcBef>
              <a:spcAft>
                <a:spcPts val="0"/>
              </a:spcAft>
              <a:buNone/>
            </a:pPr>
            <a:r>
              <a:rPr lang="en" sz="1200">
                <a:solidFill>
                  <a:schemeClr val="dk1"/>
                </a:solidFill>
                <a:latin typeface="Inter"/>
                <a:ea typeface="Inter"/>
                <a:cs typeface="Inter"/>
                <a:sym typeface="Inter"/>
              </a:rPr>
              <a:t>As the Western powers and Japan organized a multinational force to crush the rebellion, the siege stretched into weeks, and the diplomats, their families and guards suffered through hunger and degrading conditions as they fought to keep the Boxers at bay. </a:t>
            </a:r>
            <a:endParaRPr sz="1200">
              <a:solidFill>
                <a:schemeClr val="dk1"/>
              </a:solidFill>
              <a:latin typeface="Inter"/>
              <a:ea typeface="Inter"/>
              <a:cs typeface="Inter"/>
              <a:sym typeface="Inter"/>
            </a:endParaRPr>
          </a:p>
          <a:p>
            <a:pPr indent="0" lvl="0" marL="0" rtl="0" algn="l">
              <a:spcBef>
                <a:spcPts val="1000"/>
              </a:spcBef>
              <a:spcAft>
                <a:spcPts val="0"/>
              </a:spcAft>
              <a:buNone/>
            </a:pPr>
            <a:r>
              <a:rPr lang="en" sz="1200">
                <a:solidFill>
                  <a:schemeClr val="dk1"/>
                </a:solidFill>
                <a:latin typeface="Inter"/>
                <a:ea typeface="Inter"/>
                <a:cs typeface="Inter"/>
                <a:sym typeface="Inter"/>
              </a:rPr>
              <a:t>By some estimates, several hundred foreigners and several thousand Chinese Christians were killed during this time. On August 14, after fighting its way through northern China, an international force of approximately 20,000 troops from eight nations… arrived to take Beijing and rescue the foreigners and Chinese Christians. </a:t>
            </a:r>
            <a:endParaRPr sz="1200">
              <a:solidFill>
                <a:schemeClr val="dk1"/>
              </a:solidFill>
              <a:latin typeface="Inter"/>
              <a:ea typeface="Inter"/>
              <a:cs typeface="Inter"/>
              <a:sym typeface="Inter"/>
            </a:endParaRPr>
          </a:p>
          <a:p>
            <a:pPr indent="0" lvl="0" marL="0" rtl="0" algn="l">
              <a:spcBef>
                <a:spcPts val="1000"/>
              </a:spcBef>
              <a:spcAft>
                <a:spcPts val="0"/>
              </a:spcAft>
              <a:buNone/>
            </a:pPr>
            <a:r>
              <a:rPr lang="en" sz="1200">
                <a:solidFill>
                  <a:schemeClr val="dk1"/>
                </a:solidFill>
                <a:latin typeface="Inter"/>
                <a:ea typeface="Inter"/>
                <a:cs typeface="Inter"/>
                <a:sym typeface="Inter"/>
              </a:rPr>
              <a:t>The Boxer Rebellion formally ended with the signing of the Boxer Protocol on September 7, 1901. By terms of the agreement, forts protecting Beijing were to be destroyed, Boxer and Chinese government officials involved in the uprising were to be punished, foreign legations were permitted to station troops in Beijing for their defense, China was prohibited from importing arms for two years and it agreed to pay more than $330 million in reparations to the foreign nations involved. </a:t>
            </a:r>
            <a:endParaRPr sz="1200">
              <a:solidFill>
                <a:schemeClr val="dk1"/>
              </a:solidFill>
              <a:latin typeface="Inter"/>
              <a:ea typeface="Inter"/>
              <a:cs typeface="Inter"/>
              <a:sym typeface="Inter"/>
            </a:endParaRPr>
          </a:p>
          <a:p>
            <a:pPr indent="0" lvl="0" marL="0" rtl="0" algn="l">
              <a:spcBef>
                <a:spcPts val="1000"/>
              </a:spcBef>
              <a:spcAft>
                <a:spcPts val="0"/>
              </a:spcAft>
              <a:buNone/>
            </a:pPr>
            <a:r>
              <a:rPr lang="en" sz="1200">
                <a:solidFill>
                  <a:schemeClr val="dk1"/>
                </a:solidFill>
                <a:latin typeface="Inter"/>
                <a:ea typeface="Inter"/>
                <a:cs typeface="Inter"/>
                <a:sym typeface="Inter"/>
              </a:rPr>
              <a:t>The Qing dynasty, established in 1644, was weakened by the Boxer Rebellion. Following an uprising in 1911, the dynasty came to an end and China became a republic in 1912.</a:t>
            </a:r>
            <a:endParaRPr sz="1200">
              <a:solidFill>
                <a:schemeClr val="dk2"/>
              </a:solidFill>
              <a:latin typeface="Inter"/>
              <a:ea typeface="Inter"/>
              <a:cs typeface="Inter"/>
              <a:sym typeface="Inter"/>
            </a:endParaRPr>
          </a:p>
        </p:txBody>
      </p:sp>
      <p:sp>
        <p:nvSpPr>
          <p:cNvPr id="153" name="Google Shape;153;p37"/>
          <p:cNvSpPr txBox="1"/>
          <p:nvPr/>
        </p:nvSpPr>
        <p:spPr>
          <a:xfrm>
            <a:off x="344700" y="788025"/>
            <a:ext cx="4708500" cy="519300"/>
          </a:xfrm>
          <a:prstGeom prst="rect">
            <a:avLst/>
          </a:prstGeom>
          <a:noFill/>
          <a:ln cap="flat" cmpd="sng" w="9525">
            <a:solidFill>
              <a:srgbClr val="9E9E9E"/>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sz="1200">
                <a:solidFill>
                  <a:schemeClr val="dk1"/>
                </a:solidFill>
                <a:latin typeface="Halant"/>
                <a:ea typeface="Halant"/>
                <a:cs typeface="Halant"/>
                <a:sym typeface="Halant"/>
              </a:rPr>
              <a:t>Source: History.com Editors, "Boxer Rebellion," </a:t>
            </a:r>
            <a:r>
              <a:rPr i="1" lang="en" sz="1200">
                <a:solidFill>
                  <a:schemeClr val="dk1"/>
                </a:solidFill>
                <a:latin typeface="Halant"/>
                <a:ea typeface="Halant"/>
                <a:cs typeface="Halant"/>
                <a:sym typeface="Halant"/>
              </a:rPr>
              <a:t>HISTORY.com</a:t>
            </a:r>
            <a:r>
              <a:rPr lang="en" sz="1200">
                <a:solidFill>
                  <a:schemeClr val="dk1"/>
                </a:solidFill>
                <a:latin typeface="Halant"/>
                <a:ea typeface="Halant"/>
                <a:cs typeface="Halant"/>
                <a:sym typeface="Halant"/>
              </a:rPr>
              <a:t>, November 9, 2009.</a:t>
            </a:r>
            <a:endParaRPr sz="1200">
              <a:solidFill>
                <a:schemeClr val="dk1"/>
              </a:solidFill>
              <a:latin typeface="Halant"/>
              <a:ea typeface="Halant"/>
              <a:cs typeface="Halant"/>
              <a:sym typeface="Halant"/>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67" name="Shape 267"/>
        <p:cNvGrpSpPr/>
        <p:nvPr/>
      </p:nvGrpSpPr>
      <p:grpSpPr>
        <a:xfrm>
          <a:off x="0" y="0"/>
          <a:ext cx="0" cy="0"/>
          <a:chOff x="0" y="0"/>
          <a:chExt cx="0" cy="0"/>
        </a:xfrm>
      </p:grpSpPr>
      <p:sp>
        <p:nvSpPr>
          <p:cNvPr id="268" name="Google Shape;268;p46"/>
          <p:cNvSpPr txBox="1"/>
          <p:nvPr/>
        </p:nvSpPr>
        <p:spPr>
          <a:xfrm>
            <a:off x="0" y="0"/>
            <a:ext cx="7772400" cy="669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a:solidFill>
                  <a:schemeClr val="dk1"/>
                </a:solidFill>
                <a:latin typeface="Halant"/>
                <a:ea typeface="Halant"/>
                <a:cs typeface="Halant"/>
                <a:sym typeface="Halant"/>
              </a:rPr>
              <a:t>Contextualization &amp; Causation</a:t>
            </a:r>
            <a:endParaRPr>
              <a:solidFill>
                <a:schemeClr val="dk1"/>
              </a:solidFill>
              <a:latin typeface="Halant"/>
              <a:ea typeface="Halant"/>
              <a:cs typeface="Halant"/>
              <a:sym typeface="Halant"/>
            </a:endParaRPr>
          </a:p>
          <a:p>
            <a:pPr indent="0" lvl="0" marL="0" rtl="0" algn="ctr">
              <a:spcBef>
                <a:spcPts val="0"/>
              </a:spcBef>
              <a:spcAft>
                <a:spcPts val="0"/>
              </a:spcAft>
              <a:buNone/>
            </a:pPr>
            <a:r>
              <a:rPr lang="en" sz="1900">
                <a:solidFill>
                  <a:schemeClr val="dk1"/>
                </a:solidFill>
                <a:latin typeface="Plus Jakarta Sans"/>
                <a:ea typeface="Plus Jakarta Sans"/>
                <a:cs typeface="Plus Jakarta Sans"/>
                <a:sym typeface="Plus Jakarta Sans"/>
              </a:rPr>
              <a:t>Sepoy Revolt (Exemplar)</a:t>
            </a:r>
            <a:endParaRPr sz="1900">
              <a:solidFill>
                <a:schemeClr val="dk1"/>
              </a:solidFill>
              <a:latin typeface="Plus Jakarta Sans"/>
              <a:ea typeface="Plus Jakarta Sans"/>
              <a:cs typeface="Plus Jakarta Sans"/>
              <a:sym typeface="Plus Jakarta Sans"/>
            </a:endParaRPr>
          </a:p>
        </p:txBody>
      </p:sp>
      <p:sp>
        <p:nvSpPr>
          <p:cNvPr id="269" name="Google Shape;269;p46"/>
          <p:cNvSpPr txBox="1"/>
          <p:nvPr/>
        </p:nvSpPr>
        <p:spPr>
          <a:xfrm>
            <a:off x="5542353" y="96369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270" name="Google Shape;270;p46"/>
          <p:cNvPicPr preferRelativeResize="0"/>
          <p:nvPr/>
        </p:nvPicPr>
        <p:blipFill>
          <a:blip r:embed="rId3">
            <a:alphaModFix/>
          </a:blip>
          <a:stretch>
            <a:fillRect/>
          </a:stretch>
        </p:blipFill>
        <p:spPr>
          <a:xfrm>
            <a:off x="390131" y="9513171"/>
            <a:ext cx="431174" cy="431174"/>
          </a:xfrm>
          <a:prstGeom prst="rect">
            <a:avLst/>
          </a:prstGeom>
          <a:noFill/>
          <a:ln>
            <a:noFill/>
          </a:ln>
        </p:spPr>
      </p:pic>
      <p:sp>
        <p:nvSpPr>
          <p:cNvPr id="271" name="Google Shape;271;p46"/>
          <p:cNvSpPr txBox="1"/>
          <p:nvPr/>
        </p:nvSpPr>
        <p:spPr>
          <a:xfrm>
            <a:off x="2974875" y="96369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272" name="Google Shape;272;p46"/>
          <p:cNvPicPr preferRelativeResize="0"/>
          <p:nvPr/>
        </p:nvPicPr>
        <p:blipFill>
          <a:blip r:embed="rId4">
            <a:alphaModFix/>
          </a:blip>
          <a:stretch>
            <a:fillRect/>
          </a:stretch>
        </p:blipFill>
        <p:spPr>
          <a:xfrm>
            <a:off x="216272" y="154797"/>
            <a:ext cx="1056536" cy="438114"/>
          </a:xfrm>
          <a:prstGeom prst="rect">
            <a:avLst/>
          </a:prstGeom>
          <a:noFill/>
          <a:ln>
            <a:noFill/>
          </a:ln>
        </p:spPr>
      </p:pic>
      <p:sp>
        <p:nvSpPr>
          <p:cNvPr id="273" name="Google Shape;273;p46"/>
          <p:cNvSpPr txBox="1"/>
          <p:nvPr/>
        </p:nvSpPr>
        <p:spPr>
          <a:xfrm>
            <a:off x="457200" y="1155250"/>
            <a:ext cx="6858000" cy="3693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200">
                <a:solidFill>
                  <a:schemeClr val="dk1"/>
                </a:solidFill>
                <a:latin typeface="Halant"/>
                <a:ea typeface="Halant"/>
                <a:cs typeface="Halant"/>
                <a:sym typeface="Halant"/>
              </a:rPr>
              <a:t>Directions: </a:t>
            </a:r>
            <a:r>
              <a:rPr lang="en" sz="1200">
                <a:solidFill>
                  <a:schemeClr val="dk1"/>
                </a:solidFill>
                <a:latin typeface="Halant"/>
                <a:ea typeface="Halant"/>
                <a:cs typeface="Halant"/>
                <a:sym typeface="Halant"/>
              </a:rPr>
              <a:t>After completing the reading, answer the following questions.</a:t>
            </a:r>
            <a:endParaRPr sz="1200">
              <a:solidFill>
                <a:schemeClr val="dk1"/>
              </a:solidFill>
              <a:latin typeface="Halant"/>
              <a:ea typeface="Halant"/>
              <a:cs typeface="Halant"/>
              <a:sym typeface="Halant"/>
            </a:endParaRPr>
          </a:p>
        </p:txBody>
      </p:sp>
      <p:graphicFrame>
        <p:nvGraphicFramePr>
          <p:cNvPr id="274" name="Google Shape;274;p46"/>
          <p:cNvGraphicFramePr/>
          <p:nvPr/>
        </p:nvGraphicFramePr>
        <p:xfrm>
          <a:off x="478100" y="1663650"/>
          <a:ext cx="3000000" cy="3000000"/>
        </p:xfrm>
        <a:graphic>
          <a:graphicData uri="http://schemas.openxmlformats.org/drawingml/2006/table">
            <a:tbl>
              <a:tblPr>
                <a:noFill/>
                <a:tableStyleId>{1D1D8220-8411-4A5B-BBF7-AEBB202106F0}</a:tableStyleId>
              </a:tblPr>
              <a:tblGrid>
                <a:gridCol w="3313050"/>
                <a:gridCol w="3313050"/>
              </a:tblGrid>
              <a:tr h="422450">
                <a:tc>
                  <a:txBody>
                    <a:bodyPr/>
                    <a:lstStyle/>
                    <a:p>
                      <a:pPr indent="0" lvl="0" marL="0" rtl="0" algn="ctr">
                        <a:lnSpc>
                          <a:spcPct val="100000"/>
                        </a:lnSpc>
                        <a:spcBef>
                          <a:spcPts val="0"/>
                        </a:spcBef>
                        <a:spcAft>
                          <a:spcPts val="0"/>
                        </a:spcAft>
                        <a:buNone/>
                      </a:pPr>
                      <a:r>
                        <a:rPr lang="en" sz="1200">
                          <a:solidFill>
                            <a:schemeClr val="dk1"/>
                          </a:solidFill>
                          <a:latin typeface="Inter"/>
                          <a:ea typeface="Inter"/>
                          <a:cs typeface="Inter"/>
                          <a:sym typeface="Inter"/>
                        </a:rPr>
                        <a:t>1. Choose a type of context and explain how it set the stage for the Sepoy Revolt. </a:t>
                      </a:r>
                      <a:r>
                        <a:rPr lang="en" sz="1000">
                          <a:solidFill>
                            <a:schemeClr val="dk1"/>
                          </a:solidFill>
                          <a:latin typeface="Inter"/>
                          <a:ea typeface="Inter"/>
                          <a:cs typeface="Inter"/>
                          <a:sym typeface="Inter"/>
                        </a:rPr>
                        <a:t>(Social, Political, Ideological, Geographic, Economic, Cultural)</a:t>
                      </a:r>
                      <a:endParaRPr sz="1000">
                        <a:latin typeface="Inter"/>
                        <a:ea typeface="Inter"/>
                        <a:cs typeface="Inter"/>
                        <a:sym typeface="Inter"/>
                      </a:endParaRPr>
                    </a:p>
                  </a:txBody>
                  <a:tcPr marT="91425" marB="91425" marR="91425" marL="91425" anchor="ctr">
                    <a:solidFill>
                      <a:srgbClr val="D9D9D9"/>
                    </a:solidFill>
                  </a:tcPr>
                </a:tc>
                <a:tc>
                  <a:txBody>
                    <a:bodyPr/>
                    <a:lstStyle/>
                    <a:p>
                      <a:pPr indent="0" lvl="0" marL="0" rtl="0" algn="ctr">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2. What was the immediate cause of the Indian Mutiny of 1857?</a:t>
                      </a:r>
                      <a:endParaRPr sz="1200">
                        <a:latin typeface="Inter"/>
                        <a:ea typeface="Inter"/>
                        <a:cs typeface="Inter"/>
                        <a:sym typeface="Inter"/>
                      </a:endParaRPr>
                    </a:p>
                  </a:txBody>
                  <a:tcPr marT="91425" marB="91425" marR="91425" marL="91425" anchor="ctr">
                    <a:solidFill>
                      <a:srgbClr val="D9D9D9"/>
                    </a:solidFill>
                  </a:tcPr>
                </a:tc>
              </a:tr>
              <a:tr h="2410575">
                <a:tc>
                  <a:txBody>
                    <a:bodyPr/>
                    <a:lstStyle/>
                    <a:p>
                      <a:pPr indent="0" lvl="0" marL="0" rtl="0" algn="l">
                        <a:lnSpc>
                          <a:spcPct val="100000"/>
                        </a:lnSpc>
                        <a:spcBef>
                          <a:spcPts val="0"/>
                        </a:spcBef>
                        <a:spcAft>
                          <a:spcPts val="0"/>
                        </a:spcAft>
                        <a:buNone/>
                      </a:pPr>
                      <a:r>
                        <a:rPr b="1" lang="en" sz="1200">
                          <a:solidFill>
                            <a:schemeClr val="accent1"/>
                          </a:solidFill>
                          <a:latin typeface="Inter"/>
                          <a:ea typeface="Inter"/>
                          <a:cs typeface="Inter"/>
                          <a:sym typeface="Inter"/>
                        </a:rPr>
                        <a:t>The political context of British control and cultural interference fueled the Sepoy Rebellion of 1857. Indians resented their subordinate status and British policies that disrupted traditions and religion. The revolt began over greased cartridges but was rooted in deeper grievances about British rule. After its failure, Britain tightened military control and transferred power from the East India Company to the British government.</a:t>
                      </a:r>
                      <a:endParaRPr b="1" sz="1200">
                        <a:solidFill>
                          <a:schemeClr val="accent1"/>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chemeClr val="accent1"/>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chemeClr val="accent1"/>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chemeClr val="accent1"/>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chemeClr val="accent1"/>
                        </a:solidFill>
                        <a:latin typeface="Inter"/>
                        <a:ea typeface="Inter"/>
                        <a:cs typeface="Inter"/>
                        <a:sym typeface="Inter"/>
                      </a:endParaRPr>
                    </a:p>
                  </a:txBody>
                  <a:tcPr marT="91425" marB="91425" marR="91425" marL="91425">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b="1" lang="en" sz="1200">
                          <a:solidFill>
                            <a:schemeClr val="accent1"/>
                          </a:solidFill>
                          <a:latin typeface="Inter"/>
                          <a:ea typeface="Inter"/>
                          <a:cs typeface="Inter"/>
                          <a:sym typeface="Inter"/>
                        </a:rPr>
                        <a:t>The immediate cause of the Indian Mutiny was the introduction of new Enfield rifle cartridges, which were rumored to be greased with a mixture of pig and cow fat. This was deeply offensive to both Muslim and Hindu soldiers, as Muslims are forbidden to eat pork, and cows are sacred to Hindus. When the sepoys at Meerut refused to use the cartridges in April 1857, they were given long prison sentences. Outraged, their comrades revolted on May 10, 1857, shooting their officers, releasing prisoners, and marching to Delhi.</a:t>
                      </a:r>
                      <a:endParaRPr b="1" sz="1200">
                        <a:solidFill>
                          <a:srgbClr val="E95C3D"/>
                        </a:solidFill>
                        <a:latin typeface="Inter"/>
                        <a:ea typeface="Inter"/>
                        <a:cs typeface="Inter"/>
                        <a:sym typeface="Inter"/>
                      </a:endParaRPr>
                    </a:p>
                  </a:txBody>
                  <a:tcPr marT="91425" marB="91425" marR="91425" marL="91425">
                    <a:lnB cap="flat" cmpd="sng" w="9525">
                      <a:solidFill>
                        <a:srgbClr val="9E9E9E"/>
                      </a:solidFill>
                      <a:prstDash val="solid"/>
                      <a:round/>
                      <a:headEnd len="sm" w="sm" type="none"/>
                      <a:tailEnd len="sm" w="sm" type="none"/>
                    </a:lnB>
                  </a:tcPr>
                </a:tc>
              </a:tr>
              <a:tr h="779125">
                <a:tc>
                  <a:txBody>
                    <a:bodyPr/>
                    <a:lstStyle/>
                    <a:p>
                      <a:pPr indent="0" lvl="0" marL="0" rtl="0" algn="ctr">
                        <a:lnSpc>
                          <a:spcPct val="100000"/>
                        </a:lnSpc>
                        <a:spcBef>
                          <a:spcPts val="0"/>
                        </a:spcBef>
                        <a:spcAft>
                          <a:spcPts val="0"/>
                        </a:spcAft>
                        <a:buNone/>
                      </a:pPr>
                      <a:r>
                        <a:rPr lang="en" sz="1200">
                          <a:solidFill>
                            <a:schemeClr val="dk1"/>
                          </a:solidFill>
                          <a:latin typeface="Inter"/>
                          <a:ea typeface="Inter"/>
                          <a:cs typeface="Inter"/>
                          <a:sym typeface="Inter"/>
                        </a:rPr>
                        <a:t>3. How did the British respond to the Sepoy Revolt, both militarily and politically?</a:t>
                      </a:r>
                      <a:endParaRPr sz="1200">
                        <a:solidFill>
                          <a:schemeClr val="dk1"/>
                        </a:solidFill>
                        <a:latin typeface="Inter"/>
                        <a:ea typeface="Inter"/>
                        <a:cs typeface="Inter"/>
                        <a:sym typeface="Inter"/>
                      </a:endParaRPr>
                    </a:p>
                  </a:txBody>
                  <a:tcPr marT="91425" marB="91425" marR="91425" marL="91425"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D9D9D9"/>
                    </a:solidFill>
                  </a:tcPr>
                </a:tc>
                <a:tc>
                  <a:txBody>
                    <a:bodyPr/>
                    <a:lstStyle/>
                    <a:p>
                      <a:pPr indent="0" lvl="0" marL="0" rtl="0" algn="ctr">
                        <a:lnSpc>
                          <a:spcPct val="100000"/>
                        </a:lnSpc>
                        <a:spcBef>
                          <a:spcPts val="0"/>
                        </a:spcBef>
                        <a:spcAft>
                          <a:spcPts val="0"/>
                        </a:spcAft>
                        <a:buNone/>
                      </a:pPr>
                      <a:r>
                        <a:rPr lang="en" sz="1200">
                          <a:solidFill>
                            <a:schemeClr val="dk1"/>
                          </a:solidFill>
                          <a:latin typeface="Inter"/>
                          <a:ea typeface="Inter"/>
                          <a:cs typeface="Inter"/>
                          <a:sym typeface="Inter"/>
                        </a:rPr>
                        <a:t>4. How did British policies affect traditional Indian customs and religious practices?</a:t>
                      </a:r>
                      <a:endParaRPr sz="1200">
                        <a:solidFill>
                          <a:schemeClr val="dk1"/>
                        </a:solidFill>
                        <a:latin typeface="Inter"/>
                        <a:ea typeface="Inter"/>
                        <a:cs typeface="Inter"/>
                        <a:sym typeface="Inter"/>
                      </a:endParaRPr>
                    </a:p>
                  </a:txBody>
                  <a:tcPr marT="91425" marB="91425" marR="91425" marL="91425"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D9D9D9"/>
                    </a:solidFill>
                  </a:tcPr>
                </a:tc>
              </a:tr>
              <a:tr h="779125">
                <a:tc>
                  <a:txBody>
                    <a:bodyPr/>
                    <a:lstStyle/>
                    <a:p>
                      <a:pPr indent="0" lvl="0" marL="0" rtl="0" algn="l">
                        <a:spcBef>
                          <a:spcPts val="0"/>
                        </a:spcBef>
                        <a:spcAft>
                          <a:spcPts val="0"/>
                        </a:spcAft>
                        <a:buNone/>
                      </a:pPr>
                      <a:r>
                        <a:rPr b="1" lang="en" sz="1200">
                          <a:solidFill>
                            <a:schemeClr val="accent1"/>
                          </a:solidFill>
                          <a:latin typeface="Inter"/>
                          <a:ea typeface="Inter"/>
                          <a:cs typeface="Inter"/>
                          <a:sym typeface="Inter"/>
                        </a:rPr>
                        <a:t>The British quickly sent reinforcements to suppress the rebellion. They recaptured Delhi in the summer of 1857, took back Lucknow in March 1858, and reclaimed Gwalior in June. Even after peace was declared on July 8, brutal reprisals continued for months. Politically, the British reorganized the army, reducing the ratio of native to British troops and keeping control of the officer corps. They also abolished the East India Company, transferring its administration to the British government in London and giving Indians limited membership on the Legislative Council by 1861.</a:t>
                      </a:r>
                      <a:endParaRPr sz="1200">
                        <a:solidFill>
                          <a:schemeClr val="dk1"/>
                        </a:solidFill>
                        <a:latin typeface="Inter"/>
                        <a:ea typeface="Inter"/>
                        <a:cs typeface="Inter"/>
                        <a:sym typeface="Inter"/>
                      </a:endParaRPr>
                    </a:p>
                  </a:txBody>
                  <a:tcPr marT="91425" marB="91425" marR="91425" marL="91425">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b="1" lang="en" sz="1200">
                          <a:solidFill>
                            <a:schemeClr val="accent1"/>
                          </a:solidFill>
                          <a:latin typeface="Inter"/>
                          <a:ea typeface="Inter"/>
                          <a:cs typeface="Inter"/>
                          <a:sym typeface="Inter"/>
                        </a:rPr>
                        <a:t>The British introduced Western technology, medicine, and education, which many Indians saw as an attack on their traditions. They abolished Hindu practices like widow burning and suppressed infanticide, which some viewed as interference in their customs. Laws were passed allowing widows to remarry and permitting Christian converts to inherit property, further fueling resentment. Additionally, the 1856 enlistment act, which required sepoys to serve overseas, was seen as an attempt to undermine Indian religious and social structures.</a:t>
                      </a:r>
                      <a:endParaRPr b="1" sz="1200">
                        <a:solidFill>
                          <a:srgbClr val="E95C3D"/>
                        </a:solidFill>
                        <a:latin typeface="Inter"/>
                        <a:ea typeface="Inter"/>
                        <a:cs typeface="Inter"/>
                        <a:sym typeface="Inter"/>
                      </a:endParaRPr>
                    </a:p>
                  </a:txBody>
                  <a:tcPr marT="91425" marB="91425" marR="91425" marL="91425">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275" name="Google Shape;275;p46"/>
          <p:cNvSpPr txBox="1"/>
          <p:nvPr/>
        </p:nvSpPr>
        <p:spPr>
          <a:xfrm>
            <a:off x="338625" y="775813"/>
            <a:ext cx="7112400" cy="361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______________________________________  Date: ________ Class: ____________________</a:t>
            </a:r>
            <a:endParaRPr b="1" sz="1200">
              <a:solidFill>
                <a:srgbClr val="000000"/>
              </a:solidFill>
              <a:latin typeface="Inter"/>
              <a:ea typeface="Inter"/>
              <a:cs typeface="Inter"/>
              <a:sym typeface="Inter"/>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79" name="Shape 279"/>
        <p:cNvGrpSpPr/>
        <p:nvPr/>
      </p:nvGrpSpPr>
      <p:grpSpPr>
        <a:xfrm>
          <a:off x="0" y="0"/>
          <a:ext cx="0" cy="0"/>
          <a:chOff x="0" y="0"/>
          <a:chExt cx="0" cy="0"/>
        </a:xfrm>
      </p:grpSpPr>
      <p:sp>
        <p:nvSpPr>
          <p:cNvPr id="280" name="Google Shape;280;p47"/>
          <p:cNvSpPr txBox="1"/>
          <p:nvPr/>
        </p:nvSpPr>
        <p:spPr>
          <a:xfrm>
            <a:off x="0" y="0"/>
            <a:ext cx="7772400" cy="669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a:solidFill>
                  <a:schemeClr val="dk1"/>
                </a:solidFill>
                <a:latin typeface="Halant"/>
                <a:ea typeface="Halant"/>
                <a:cs typeface="Halant"/>
                <a:sym typeface="Halant"/>
              </a:rPr>
              <a:t>Contextualization &amp; Causation</a:t>
            </a:r>
            <a:endParaRPr>
              <a:solidFill>
                <a:schemeClr val="dk1"/>
              </a:solidFill>
              <a:latin typeface="Halant"/>
              <a:ea typeface="Halant"/>
              <a:cs typeface="Halant"/>
              <a:sym typeface="Halant"/>
            </a:endParaRPr>
          </a:p>
          <a:p>
            <a:pPr indent="0" lvl="0" marL="0" rtl="0" algn="ctr">
              <a:spcBef>
                <a:spcPts val="0"/>
              </a:spcBef>
              <a:spcAft>
                <a:spcPts val="0"/>
              </a:spcAft>
              <a:buNone/>
            </a:pPr>
            <a:r>
              <a:rPr lang="en" sz="1900">
                <a:solidFill>
                  <a:schemeClr val="dk1"/>
                </a:solidFill>
                <a:latin typeface="Plus Jakarta Sans"/>
                <a:ea typeface="Plus Jakarta Sans"/>
                <a:cs typeface="Plus Jakarta Sans"/>
                <a:sym typeface="Plus Jakarta Sans"/>
              </a:rPr>
              <a:t>Battle of Adwa</a:t>
            </a:r>
            <a:r>
              <a:rPr lang="en" sz="1900">
                <a:solidFill>
                  <a:schemeClr val="dk1"/>
                </a:solidFill>
                <a:latin typeface="Plus Jakarta Sans"/>
                <a:ea typeface="Plus Jakarta Sans"/>
                <a:cs typeface="Plus Jakarta Sans"/>
                <a:sym typeface="Plus Jakarta Sans"/>
              </a:rPr>
              <a:t> (Exemplar)</a:t>
            </a:r>
            <a:endParaRPr sz="1900">
              <a:solidFill>
                <a:schemeClr val="dk1"/>
              </a:solidFill>
              <a:latin typeface="Plus Jakarta Sans"/>
              <a:ea typeface="Plus Jakarta Sans"/>
              <a:cs typeface="Plus Jakarta Sans"/>
              <a:sym typeface="Plus Jakarta Sans"/>
            </a:endParaRPr>
          </a:p>
        </p:txBody>
      </p:sp>
      <p:sp>
        <p:nvSpPr>
          <p:cNvPr id="281" name="Google Shape;281;p47"/>
          <p:cNvSpPr txBox="1"/>
          <p:nvPr/>
        </p:nvSpPr>
        <p:spPr>
          <a:xfrm>
            <a:off x="5542353" y="96369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282" name="Google Shape;282;p47"/>
          <p:cNvPicPr preferRelativeResize="0"/>
          <p:nvPr/>
        </p:nvPicPr>
        <p:blipFill>
          <a:blip r:embed="rId3">
            <a:alphaModFix/>
          </a:blip>
          <a:stretch>
            <a:fillRect/>
          </a:stretch>
        </p:blipFill>
        <p:spPr>
          <a:xfrm>
            <a:off x="390131" y="9513171"/>
            <a:ext cx="431174" cy="431174"/>
          </a:xfrm>
          <a:prstGeom prst="rect">
            <a:avLst/>
          </a:prstGeom>
          <a:noFill/>
          <a:ln>
            <a:noFill/>
          </a:ln>
        </p:spPr>
      </p:pic>
      <p:sp>
        <p:nvSpPr>
          <p:cNvPr id="283" name="Google Shape;283;p47"/>
          <p:cNvSpPr txBox="1"/>
          <p:nvPr/>
        </p:nvSpPr>
        <p:spPr>
          <a:xfrm>
            <a:off x="2974875" y="96369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284" name="Google Shape;284;p47"/>
          <p:cNvPicPr preferRelativeResize="0"/>
          <p:nvPr/>
        </p:nvPicPr>
        <p:blipFill>
          <a:blip r:embed="rId4">
            <a:alphaModFix/>
          </a:blip>
          <a:stretch>
            <a:fillRect/>
          </a:stretch>
        </p:blipFill>
        <p:spPr>
          <a:xfrm>
            <a:off x="216272" y="154797"/>
            <a:ext cx="1056536" cy="438114"/>
          </a:xfrm>
          <a:prstGeom prst="rect">
            <a:avLst/>
          </a:prstGeom>
          <a:noFill/>
          <a:ln>
            <a:noFill/>
          </a:ln>
        </p:spPr>
      </p:pic>
      <p:sp>
        <p:nvSpPr>
          <p:cNvPr id="285" name="Google Shape;285;p47"/>
          <p:cNvSpPr txBox="1"/>
          <p:nvPr/>
        </p:nvSpPr>
        <p:spPr>
          <a:xfrm>
            <a:off x="457200" y="1155250"/>
            <a:ext cx="6858000" cy="3693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200">
                <a:solidFill>
                  <a:schemeClr val="dk1"/>
                </a:solidFill>
                <a:latin typeface="Halant"/>
                <a:ea typeface="Halant"/>
                <a:cs typeface="Halant"/>
                <a:sym typeface="Halant"/>
              </a:rPr>
              <a:t>Directions: </a:t>
            </a:r>
            <a:r>
              <a:rPr lang="en" sz="1200">
                <a:solidFill>
                  <a:schemeClr val="dk1"/>
                </a:solidFill>
                <a:latin typeface="Halant"/>
                <a:ea typeface="Halant"/>
                <a:cs typeface="Halant"/>
                <a:sym typeface="Halant"/>
              </a:rPr>
              <a:t>After completing the reading, answer the following questions.</a:t>
            </a:r>
            <a:endParaRPr sz="1200">
              <a:solidFill>
                <a:schemeClr val="dk1"/>
              </a:solidFill>
              <a:latin typeface="Halant"/>
              <a:ea typeface="Halant"/>
              <a:cs typeface="Halant"/>
              <a:sym typeface="Halant"/>
            </a:endParaRPr>
          </a:p>
        </p:txBody>
      </p:sp>
      <p:graphicFrame>
        <p:nvGraphicFramePr>
          <p:cNvPr id="286" name="Google Shape;286;p47"/>
          <p:cNvGraphicFramePr/>
          <p:nvPr/>
        </p:nvGraphicFramePr>
        <p:xfrm>
          <a:off x="478100" y="1663650"/>
          <a:ext cx="3000000" cy="3000000"/>
        </p:xfrm>
        <a:graphic>
          <a:graphicData uri="http://schemas.openxmlformats.org/drawingml/2006/table">
            <a:tbl>
              <a:tblPr>
                <a:noFill/>
                <a:tableStyleId>{1D1D8220-8411-4A5B-BBF7-AEBB202106F0}</a:tableStyleId>
              </a:tblPr>
              <a:tblGrid>
                <a:gridCol w="3313050"/>
                <a:gridCol w="3313050"/>
              </a:tblGrid>
              <a:tr h="422450">
                <a:tc>
                  <a:txBody>
                    <a:bodyPr/>
                    <a:lstStyle/>
                    <a:p>
                      <a:pPr indent="0" lvl="0" marL="0" rtl="0" algn="ctr">
                        <a:lnSpc>
                          <a:spcPct val="100000"/>
                        </a:lnSpc>
                        <a:spcBef>
                          <a:spcPts val="0"/>
                        </a:spcBef>
                        <a:spcAft>
                          <a:spcPts val="0"/>
                        </a:spcAft>
                        <a:buNone/>
                      </a:pPr>
                      <a:r>
                        <a:rPr lang="en" sz="1200">
                          <a:solidFill>
                            <a:schemeClr val="dk1"/>
                          </a:solidFill>
                          <a:latin typeface="Inter"/>
                          <a:ea typeface="Inter"/>
                          <a:cs typeface="Inter"/>
                          <a:sym typeface="Inter"/>
                        </a:rPr>
                        <a:t>1. Choose a type of context and explain how it set the stage for the Battle of Adwa. </a:t>
                      </a:r>
                      <a:r>
                        <a:rPr lang="en" sz="1000">
                          <a:solidFill>
                            <a:schemeClr val="dk1"/>
                          </a:solidFill>
                          <a:latin typeface="Inter"/>
                          <a:ea typeface="Inter"/>
                          <a:cs typeface="Inter"/>
                          <a:sym typeface="Inter"/>
                        </a:rPr>
                        <a:t>(Social, Political, Ideological, Geographic, Economic, Cultural)</a:t>
                      </a:r>
                      <a:endParaRPr sz="1000">
                        <a:latin typeface="Inter"/>
                        <a:ea typeface="Inter"/>
                        <a:cs typeface="Inter"/>
                        <a:sym typeface="Inter"/>
                      </a:endParaRPr>
                    </a:p>
                  </a:txBody>
                  <a:tcPr marT="91425" marB="91425" marR="91425" marL="91425" anchor="ctr">
                    <a:solidFill>
                      <a:srgbClr val="D9D9D9"/>
                    </a:solidFill>
                  </a:tcPr>
                </a:tc>
                <a:tc>
                  <a:txBody>
                    <a:bodyPr/>
                    <a:lstStyle/>
                    <a:p>
                      <a:pPr indent="0" lvl="0" marL="0" rtl="0" algn="ctr">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2. </a:t>
                      </a:r>
                      <a:r>
                        <a:rPr b="1" lang="en" sz="1200">
                          <a:solidFill>
                            <a:schemeClr val="dk1"/>
                          </a:solidFill>
                          <a:latin typeface="Inter"/>
                          <a:ea typeface="Inter"/>
                          <a:cs typeface="Inter"/>
                          <a:sym typeface="Inter"/>
                        </a:rPr>
                        <a:t> </a:t>
                      </a:r>
                      <a:r>
                        <a:rPr lang="en" sz="1200">
                          <a:solidFill>
                            <a:schemeClr val="dk1"/>
                          </a:solidFill>
                          <a:latin typeface="Inter"/>
                          <a:ea typeface="Inter"/>
                          <a:cs typeface="Inter"/>
                          <a:sym typeface="Inter"/>
                        </a:rPr>
                        <a:t>What was the immediate cause of the Battle of Adwa?</a:t>
                      </a:r>
                      <a:endParaRPr sz="1200">
                        <a:latin typeface="Inter"/>
                        <a:ea typeface="Inter"/>
                        <a:cs typeface="Inter"/>
                        <a:sym typeface="Inter"/>
                      </a:endParaRPr>
                    </a:p>
                  </a:txBody>
                  <a:tcPr marT="91425" marB="91425" marR="91425" marL="91425" anchor="ctr">
                    <a:solidFill>
                      <a:srgbClr val="D9D9D9"/>
                    </a:solidFill>
                  </a:tcPr>
                </a:tc>
              </a:tr>
              <a:tr h="2410575">
                <a:tc>
                  <a:txBody>
                    <a:bodyPr/>
                    <a:lstStyle/>
                    <a:p>
                      <a:pPr indent="0" lvl="0" marL="0" rtl="0" algn="l">
                        <a:lnSpc>
                          <a:spcPct val="100000"/>
                        </a:lnSpc>
                        <a:spcBef>
                          <a:spcPts val="0"/>
                        </a:spcBef>
                        <a:spcAft>
                          <a:spcPts val="0"/>
                        </a:spcAft>
                        <a:buNone/>
                      </a:pPr>
                      <a:r>
                        <a:rPr b="1" lang="en" sz="1200">
                          <a:solidFill>
                            <a:schemeClr val="accent1"/>
                          </a:solidFill>
                          <a:latin typeface="Inter"/>
                          <a:ea typeface="Inter"/>
                          <a:cs typeface="Inter"/>
                          <a:sym typeface="Inter"/>
                        </a:rPr>
                        <a:t>The political context of European colonial expansion in Africa set the stage for Ethiopia’s resistance against Italy. Italy, attempted to turn Ethiopia into a protectorate through a disputed treaty, but Emperor Menelik II rejected foreign control and prepared for war. By securing modern weapons and rallying Ethiopian forces, Menelik outmaneuvered the Italian troops, leading to Italy’s defeat at the Battle of Adwa in 1896. This victory secured Ethiopia’s independence, and later inspired anti-colonial movements and Pan-Africanism.</a:t>
                      </a:r>
                      <a:endParaRPr b="1" sz="1200">
                        <a:solidFill>
                          <a:schemeClr val="accent1"/>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chemeClr val="accent1"/>
                        </a:solidFill>
                        <a:latin typeface="Inter"/>
                        <a:ea typeface="Inter"/>
                        <a:cs typeface="Inter"/>
                        <a:sym typeface="Inter"/>
                      </a:endParaRPr>
                    </a:p>
                  </a:txBody>
                  <a:tcPr marT="91425" marB="91425" marR="91425" marL="91425">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b="1" lang="en" sz="1200">
                          <a:solidFill>
                            <a:schemeClr val="accent1"/>
                          </a:solidFill>
                          <a:latin typeface="Inter"/>
                          <a:ea typeface="Inter"/>
                          <a:cs typeface="Inter"/>
                          <a:sym typeface="Inter"/>
                        </a:rPr>
                        <a:t>The immediate cause of the Battle of Adwa was a major disagreement between Italy and Ethiopia over a treaty, made worse by differences between the Italian and Amharic versions. The disagreement was about whether the treaty had made Ethiopia an Italian protectorate, which Menelik II rejected, leading him to prepare to defend Ethiopian sovereignty and resulting in Italy’s attack on March 1, 1896.</a:t>
                      </a:r>
                      <a:endParaRPr b="1" sz="1200">
                        <a:solidFill>
                          <a:schemeClr val="accent1"/>
                        </a:solidFill>
                        <a:latin typeface="Inter"/>
                        <a:ea typeface="Inter"/>
                        <a:cs typeface="Inter"/>
                        <a:sym typeface="Inter"/>
                      </a:endParaRPr>
                    </a:p>
                  </a:txBody>
                  <a:tcPr marT="91425" marB="91425" marR="91425" marL="91425">
                    <a:lnB cap="flat" cmpd="sng" w="9525">
                      <a:solidFill>
                        <a:srgbClr val="9E9E9E"/>
                      </a:solidFill>
                      <a:prstDash val="solid"/>
                      <a:round/>
                      <a:headEnd len="sm" w="sm" type="none"/>
                      <a:tailEnd len="sm" w="sm" type="none"/>
                    </a:lnB>
                  </a:tcPr>
                </a:tc>
              </a:tr>
              <a:tr h="779125">
                <a:tc>
                  <a:txBody>
                    <a:bodyPr/>
                    <a:lstStyle/>
                    <a:p>
                      <a:pPr indent="0" lvl="0" marL="0" rtl="0" algn="ctr">
                        <a:lnSpc>
                          <a:spcPct val="100000"/>
                        </a:lnSpc>
                        <a:spcBef>
                          <a:spcPts val="0"/>
                        </a:spcBef>
                        <a:spcAft>
                          <a:spcPts val="0"/>
                        </a:spcAft>
                        <a:buNone/>
                      </a:pPr>
                      <a:r>
                        <a:rPr lang="en" sz="1200">
                          <a:solidFill>
                            <a:schemeClr val="dk1"/>
                          </a:solidFill>
                          <a:latin typeface="Inter"/>
                          <a:ea typeface="Inter"/>
                          <a:cs typeface="Inter"/>
                          <a:sym typeface="Inter"/>
                        </a:rPr>
                        <a:t>3. </a:t>
                      </a:r>
                      <a:r>
                        <a:rPr lang="en" sz="1200">
                          <a:solidFill>
                            <a:schemeClr val="dk1"/>
                          </a:solidFill>
                          <a:latin typeface="Inter"/>
                          <a:ea typeface="Inter"/>
                          <a:cs typeface="Inter"/>
                          <a:sym typeface="Inter"/>
                        </a:rPr>
                        <a:t>What role did Empress Taytu Betul play in Ethiopia’s resistance against Italy?</a:t>
                      </a:r>
                      <a:endParaRPr sz="1200">
                        <a:solidFill>
                          <a:schemeClr val="dk1"/>
                        </a:solidFill>
                        <a:latin typeface="Inter"/>
                        <a:ea typeface="Inter"/>
                        <a:cs typeface="Inter"/>
                        <a:sym typeface="Inter"/>
                      </a:endParaRPr>
                    </a:p>
                  </a:txBody>
                  <a:tcPr marT="91425" marB="91425" marR="91425" marL="91425"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D9D9D9"/>
                    </a:solidFill>
                  </a:tcPr>
                </a:tc>
                <a:tc>
                  <a:txBody>
                    <a:bodyPr/>
                    <a:lstStyle/>
                    <a:p>
                      <a:pPr indent="0" lvl="0" marL="0" rtl="0" algn="ctr">
                        <a:lnSpc>
                          <a:spcPct val="100000"/>
                        </a:lnSpc>
                        <a:spcBef>
                          <a:spcPts val="0"/>
                        </a:spcBef>
                        <a:spcAft>
                          <a:spcPts val="0"/>
                        </a:spcAft>
                        <a:buNone/>
                      </a:pPr>
                      <a:r>
                        <a:rPr lang="en" sz="1200">
                          <a:solidFill>
                            <a:schemeClr val="dk1"/>
                          </a:solidFill>
                          <a:latin typeface="Inter"/>
                          <a:ea typeface="Inter"/>
                          <a:cs typeface="Inter"/>
                          <a:sym typeface="Inter"/>
                        </a:rPr>
                        <a:t>4. </a:t>
                      </a:r>
                      <a:r>
                        <a:rPr lang="en" sz="1200">
                          <a:solidFill>
                            <a:schemeClr val="dk1"/>
                          </a:solidFill>
                          <a:latin typeface="Inter"/>
                          <a:ea typeface="Inter"/>
                          <a:cs typeface="Inter"/>
                          <a:sym typeface="Inter"/>
                        </a:rPr>
                        <a:t>Why was the Battle of Adwa considered a major turning point in the anti-colonialist movement?</a:t>
                      </a:r>
                      <a:endParaRPr sz="1200">
                        <a:solidFill>
                          <a:schemeClr val="dk1"/>
                        </a:solidFill>
                        <a:latin typeface="Inter"/>
                        <a:ea typeface="Inter"/>
                        <a:cs typeface="Inter"/>
                        <a:sym typeface="Inter"/>
                      </a:endParaRPr>
                    </a:p>
                  </a:txBody>
                  <a:tcPr marT="91425" marB="91425" marR="91425" marL="91425"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D9D9D9"/>
                    </a:solidFill>
                  </a:tcPr>
                </a:tc>
              </a:tr>
              <a:tr h="779125">
                <a:tc>
                  <a:txBody>
                    <a:bodyPr/>
                    <a:lstStyle/>
                    <a:p>
                      <a:pPr indent="0" lvl="0" marL="0" rtl="0" algn="l">
                        <a:spcBef>
                          <a:spcPts val="0"/>
                        </a:spcBef>
                        <a:spcAft>
                          <a:spcPts val="0"/>
                        </a:spcAft>
                        <a:buNone/>
                      </a:pPr>
                      <a:r>
                        <a:rPr b="1" lang="en" sz="1200">
                          <a:solidFill>
                            <a:schemeClr val="accent1"/>
                          </a:solidFill>
                          <a:latin typeface="Inter"/>
                          <a:ea typeface="Inter"/>
                          <a:cs typeface="Inter"/>
                          <a:sym typeface="Inter"/>
                        </a:rPr>
                        <a:t>Empress Taytu Betul commanded her own personal army and contributed to military strategy. Additionally, Ethiopian women played critical roles in the battle, including distributing water, providing medical care, guarding prisoners, and boosting morale. </a:t>
                      </a:r>
                      <a:endParaRPr sz="1200">
                        <a:solidFill>
                          <a:schemeClr val="dk1"/>
                        </a:solidFill>
                        <a:latin typeface="Inter"/>
                        <a:ea typeface="Inter"/>
                        <a:cs typeface="Inter"/>
                        <a:sym typeface="Inter"/>
                      </a:endParaRPr>
                    </a:p>
                  </a:txBody>
                  <a:tcPr marT="91425" marB="91425" marR="91425" marL="91425">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b="1" lang="en" sz="1200">
                          <a:solidFill>
                            <a:schemeClr val="accent1"/>
                          </a:solidFill>
                          <a:latin typeface="Inter"/>
                          <a:ea typeface="Inter"/>
                          <a:cs typeface="Inter"/>
                          <a:sym typeface="Inter"/>
                        </a:rPr>
                        <a:t>The Ethiopian victory at Adwa was a rare and decisive defeat of a European colonial power by an African nation, securing Ethiopia’s independence. It forced Italy to recognize Ethiopian sovereignty and led other European nations to formally establish its borders through negotiation with Menelik. The victory symbolized African resistance to colonization and inspired future independence movements across the continent. Ethiopia’s success also strengthened the ideals of Pan-Africanism, serving as a beacon of hope for oppressed peoples.</a:t>
                      </a:r>
                      <a:endParaRPr b="1" sz="1200">
                        <a:solidFill>
                          <a:srgbClr val="E95C3D"/>
                        </a:solidFill>
                        <a:latin typeface="Inter"/>
                        <a:ea typeface="Inter"/>
                        <a:cs typeface="Inter"/>
                        <a:sym typeface="Inter"/>
                      </a:endParaRPr>
                    </a:p>
                  </a:txBody>
                  <a:tcPr marT="91425" marB="91425" marR="91425" marL="91425">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287" name="Google Shape;287;p47"/>
          <p:cNvSpPr txBox="1"/>
          <p:nvPr/>
        </p:nvSpPr>
        <p:spPr>
          <a:xfrm>
            <a:off x="338625" y="775813"/>
            <a:ext cx="7112400" cy="361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______________________________________  Date: ________ Class: ____________________</a:t>
            </a:r>
            <a:endParaRPr b="1" sz="1200">
              <a:solidFill>
                <a:srgbClr val="000000"/>
              </a:solidFill>
              <a:latin typeface="Inter"/>
              <a:ea typeface="Inter"/>
              <a:cs typeface="Inter"/>
              <a:sym typeface="Inter"/>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91" name="Shape 291"/>
        <p:cNvGrpSpPr/>
        <p:nvPr/>
      </p:nvGrpSpPr>
      <p:grpSpPr>
        <a:xfrm>
          <a:off x="0" y="0"/>
          <a:ext cx="0" cy="0"/>
          <a:chOff x="0" y="0"/>
          <a:chExt cx="0" cy="0"/>
        </a:xfrm>
      </p:grpSpPr>
      <p:pic>
        <p:nvPicPr>
          <p:cNvPr id="292" name="Google Shape;292;p48"/>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293" name="Google Shape;293;p48"/>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294" name="Google Shape;294;p48"/>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295" name="Google Shape;295;p48"/>
          <p:cNvSpPr txBox="1"/>
          <p:nvPr/>
        </p:nvSpPr>
        <p:spPr>
          <a:xfrm>
            <a:off x="455250" y="795075"/>
            <a:ext cx="6861900" cy="5850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300">
                <a:solidFill>
                  <a:schemeClr val="dk1"/>
                </a:solidFill>
                <a:latin typeface="Halant"/>
                <a:ea typeface="Halant"/>
                <a:cs typeface="Halant"/>
                <a:sym typeface="Halant"/>
              </a:rPr>
              <a:t>Directions: </a:t>
            </a:r>
            <a:r>
              <a:rPr lang="en" sz="1300">
                <a:solidFill>
                  <a:schemeClr val="dk1"/>
                </a:solidFill>
                <a:latin typeface="Halant"/>
                <a:ea typeface="Halant"/>
                <a:cs typeface="Halant"/>
                <a:sym typeface="Halant"/>
              </a:rPr>
              <a:t>As you move through the inside/outside circle, take notes about each of the rebellions. Include details about the causes, key players, and other historical events.</a:t>
            </a:r>
            <a:endParaRPr>
              <a:latin typeface="Halant"/>
              <a:ea typeface="Halant"/>
              <a:cs typeface="Halant"/>
              <a:sym typeface="Halant"/>
            </a:endParaRPr>
          </a:p>
        </p:txBody>
      </p:sp>
      <p:sp>
        <p:nvSpPr>
          <p:cNvPr id="296" name="Google Shape;296;p48"/>
          <p:cNvSpPr txBox="1"/>
          <p:nvPr/>
        </p:nvSpPr>
        <p:spPr>
          <a:xfrm>
            <a:off x="0" y="0"/>
            <a:ext cx="7772400" cy="669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a:solidFill>
                  <a:schemeClr val="dk1"/>
                </a:solidFill>
                <a:latin typeface="Halant"/>
                <a:ea typeface="Halant"/>
                <a:cs typeface="Halant"/>
                <a:sym typeface="Halant"/>
              </a:rPr>
              <a:t>Contextualization &amp; </a:t>
            </a:r>
            <a:r>
              <a:rPr lang="en">
                <a:solidFill>
                  <a:schemeClr val="dk1"/>
                </a:solidFill>
                <a:latin typeface="Halant"/>
                <a:ea typeface="Halant"/>
                <a:cs typeface="Halant"/>
                <a:sym typeface="Halant"/>
              </a:rPr>
              <a:t>Causation</a:t>
            </a:r>
            <a:endParaRPr>
              <a:solidFill>
                <a:schemeClr val="dk1"/>
              </a:solidFill>
              <a:latin typeface="Halant"/>
              <a:ea typeface="Halant"/>
              <a:cs typeface="Halant"/>
              <a:sym typeface="Halant"/>
            </a:endParaRPr>
          </a:p>
          <a:p>
            <a:pPr indent="0" lvl="0" marL="0" rtl="0" algn="ctr">
              <a:spcBef>
                <a:spcPts val="0"/>
              </a:spcBef>
              <a:spcAft>
                <a:spcPts val="0"/>
              </a:spcAft>
              <a:buNone/>
            </a:pPr>
            <a:r>
              <a:rPr lang="en" sz="1600">
                <a:solidFill>
                  <a:schemeClr val="dk1"/>
                </a:solidFill>
                <a:latin typeface="Plus Jakarta Sans"/>
                <a:ea typeface="Plus Jakarta Sans"/>
                <a:cs typeface="Plus Jakarta Sans"/>
                <a:sym typeface="Plus Jakarta Sans"/>
              </a:rPr>
              <a:t>Rebellions Against Imperialism Worksheet (Exemplar)</a:t>
            </a:r>
            <a:endParaRPr sz="1600">
              <a:solidFill>
                <a:schemeClr val="dk1"/>
              </a:solidFill>
              <a:latin typeface="Plus Jakarta Sans"/>
              <a:ea typeface="Plus Jakarta Sans"/>
              <a:cs typeface="Plus Jakarta Sans"/>
              <a:sym typeface="Plus Jakarta Sans"/>
            </a:endParaRPr>
          </a:p>
        </p:txBody>
      </p:sp>
      <p:pic>
        <p:nvPicPr>
          <p:cNvPr id="297" name="Google Shape;297;p48"/>
          <p:cNvPicPr preferRelativeResize="0"/>
          <p:nvPr/>
        </p:nvPicPr>
        <p:blipFill>
          <a:blip r:embed="rId4">
            <a:alphaModFix/>
          </a:blip>
          <a:stretch>
            <a:fillRect/>
          </a:stretch>
        </p:blipFill>
        <p:spPr>
          <a:xfrm>
            <a:off x="216272" y="154797"/>
            <a:ext cx="1056536" cy="438114"/>
          </a:xfrm>
          <a:prstGeom prst="rect">
            <a:avLst/>
          </a:prstGeom>
          <a:noFill/>
          <a:ln>
            <a:noFill/>
          </a:ln>
        </p:spPr>
      </p:pic>
      <p:graphicFrame>
        <p:nvGraphicFramePr>
          <p:cNvPr id="298" name="Google Shape;298;p48"/>
          <p:cNvGraphicFramePr/>
          <p:nvPr/>
        </p:nvGraphicFramePr>
        <p:xfrm>
          <a:off x="976500" y="1515325"/>
          <a:ext cx="3000000" cy="3000000"/>
        </p:xfrm>
        <a:graphic>
          <a:graphicData uri="http://schemas.openxmlformats.org/drawingml/2006/table">
            <a:tbl>
              <a:tblPr>
                <a:noFill/>
                <a:tableStyleId>{1D1D8220-8411-4A5B-BBF7-AEBB202106F0}</a:tableStyleId>
              </a:tblPr>
              <a:tblGrid>
                <a:gridCol w="5836650"/>
              </a:tblGrid>
              <a:tr h="378450">
                <a:tc>
                  <a:txBody>
                    <a:bodyPr/>
                    <a:lstStyle/>
                    <a:p>
                      <a:pPr indent="0" lvl="0" marL="0" rtl="0" algn="ctr">
                        <a:spcBef>
                          <a:spcPts val="0"/>
                        </a:spcBef>
                        <a:spcAft>
                          <a:spcPts val="0"/>
                        </a:spcAft>
                        <a:buNone/>
                      </a:pPr>
                      <a:r>
                        <a:rPr b="1" lang="en" sz="1300">
                          <a:latin typeface="Inter"/>
                          <a:ea typeface="Inter"/>
                          <a:cs typeface="Inter"/>
                          <a:sym typeface="Inter"/>
                        </a:rPr>
                        <a:t>Boxer Rebellion</a:t>
                      </a:r>
                      <a:endParaRPr b="1" sz="1300">
                        <a:latin typeface="Inter"/>
                        <a:ea typeface="Inter"/>
                        <a:cs typeface="Inter"/>
                        <a:sym typeface="Inter"/>
                      </a:endParaRPr>
                    </a:p>
                  </a:txBody>
                  <a:tcPr marT="91425" marB="91425" marR="91425" marL="91425">
                    <a:solidFill>
                      <a:srgbClr val="CCCCCC"/>
                    </a:solidFill>
                  </a:tcPr>
                </a:tc>
              </a:tr>
              <a:tr h="1301225">
                <a:tc>
                  <a:txBody>
                    <a:bodyPr/>
                    <a:lstStyle/>
                    <a:p>
                      <a:pPr indent="-304800" lvl="0" marL="457200" rtl="0" algn="l">
                        <a:spcBef>
                          <a:spcPts val="0"/>
                        </a:spcBef>
                        <a:spcAft>
                          <a:spcPts val="0"/>
                        </a:spcAft>
                        <a:buClr>
                          <a:schemeClr val="accent1"/>
                        </a:buClr>
                        <a:buSzPts val="1200"/>
                        <a:buFont typeface="Inter"/>
                        <a:buChar char="●"/>
                      </a:pPr>
                      <a:r>
                        <a:rPr b="1" lang="en" sz="1200">
                          <a:solidFill>
                            <a:schemeClr val="accent1"/>
                          </a:solidFill>
                          <a:latin typeface="Inter"/>
                          <a:ea typeface="Inter"/>
                          <a:cs typeface="Inter"/>
                          <a:sym typeface="Inter"/>
                        </a:rPr>
                        <a:t>Anti-foreign, anti-Christian uprising in China led by the secret society "Righteous and Harmonious Fists" (Boxers).</a:t>
                      </a:r>
                      <a:endParaRPr b="1" sz="1200">
                        <a:solidFill>
                          <a:schemeClr val="accent1"/>
                        </a:solidFill>
                        <a:latin typeface="Inter"/>
                        <a:ea typeface="Inter"/>
                        <a:cs typeface="Inter"/>
                        <a:sym typeface="Inter"/>
                      </a:endParaRPr>
                    </a:p>
                    <a:p>
                      <a:pPr indent="-304800" lvl="0" marL="457200" rtl="0" algn="l">
                        <a:spcBef>
                          <a:spcPts val="0"/>
                        </a:spcBef>
                        <a:spcAft>
                          <a:spcPts val="0"/>
                        </a:spcAft>
                        <a:buClr>
                          <a:schemeClr val="accent1"/>
                        </a:buClr>
                        <a:buSzPts val="1200"/>
                        <a:buFont typeface="Inter"/>
                        <a:buChar char="●"/>
                      </a:pPr>
                      <a:r>
                        <a:rPr b="1" lang="en" sz="1200">
                          <a:solidFill>
                            <a:schemeClr val="accent1"/>
                          </a:solidFill>
                          <a:latin typeface="Inter"/>
                          <a:ea typeface="Inter"/>
                          <a:cs typeface="Inter"/>
                          <a:sym typeface="Inter"/>
                        </a:rPr>
                        <a:t>Aimed to expel foreign influence and missionaries from China.</a:t>
                      </a:r>
                      <a:endParaRPr b="1" sz="1200">
                        <a:solidFill>
                          <a:schemeClr val="accent1"/>
                        </a:solidFill>
                        <a:latin typeface="Inter"/>
                        <a:ea typeface="Inter"/>
                        <a:cs typeface="Inter"/>
                        <a:sym typeface="Inter"/>
                      </a:endParaRPr>
                    </a:p>
                    <a:p>
                      <a:pPr indent="-304800" lvl="0" marL="457200" rtl="0" algn="l">
                        <a:spcBef>
                          <a:spcPts val="0"/>
                        </a:spcBef>
                        <a:spcAft>
                          <a:spcPts val="0"/>
                        </a:spcAft>
                        <a:buClr>
                          <a:schemeClr val="accent1"/>
                        </a:buClr>
                        <a:buSzPts val="1200"/>
                        <a:buFont typeface="Inter"/>
                        <a:buChar char="●"/>
                      </a:pPr>
                      <a:r>
                        <a:rPr b="1" lang="en" sz="1200">
                          <a:solidFill>
                            <a:schemeClr val="accent1"/>
                          </a:solidFill>
                          <a:latin typeface="Inter"/>
                          <a:ea typeface="Inter"/>
                          <a:cs typeface="Inter"/>
                          <a:sym typeface="Inter"/>
                        </a:rPr>
                        <a:t>Led to increased foreign control and the signing of the Boxer Protocol, imposing heavy reparations on China.</a:t>
                      </a:r>
                      <a:endParaRPr b="1" sz="1200">
                        <a:solidFill>
                          <a:schemeClr val="accent1"/>
                        </a:solidFill>
                        <a:latin typeface="Inter"/>
                        <a:ea typeface="Inter"/>
                        <a:cs typeface="Inter"/>
                        <a:sym typeface="Inter"/>
                      </a:endParaRPr>
                    </a:p>
                    <a:p>
                      <a:pPr indent="-304800" lvl="0" marL="457200" rtl="0" algn="l">
                        <a:spcBef>
                          <a:spcPts val="0"/>
                        </a:spcBef>
                        <a:spcAft>
                          <a:spcPts val="0"/>
                        </a:spcAft>
                        <a:buClr>
                          <a:schemeClr val="accent1"/>
                        </a:buClr>
                        <a:buSzPts val="1200"/>
                        <a:buFont typeface="Inter"/>
                        <a:buChar char="●"/>
                      </a:pPr>
                      <a:r>
                        <a:rPr b="1" lang="en" sz="1200">
                          <a:solidFill>
                            <a:schemeClr val="accent1"/>
                          </a:solidFill>
                          <a:latin typeface="Inter"/>
                          <a:ea typeface="Inter"/>
                          <a:cs typeface="Inter"/>
                          <a:sym typeface="Inter"/>
                        </a:rPr>
                        <a:t>Supported by the Qing Dynasty but ultimately suppressed by the Eight-Nation Alliance (including Britain, Germany, Japan, and the U.S.).</a:t>
                      </a:r>
                      <a:endParaRPr b="1" sz="1200">
                        <a:solidFill>
                          <a:schemeClr val="accent1"/>
                        </a:solidFill>
                        <a:latin typeface="Inter"/>
                        <a:ea typeface="Inter"/>
                        <a:cs typeface="Inter"/>
                        <a:sym typeface="Inter"/>
                      </a:endParaRPr>
                    </a:p>
                    <a:p>
                      <a:pPr indent="0" lvl="0" marL="457200" rtl="0" algn="l">
                        <a:spcBef>
                          <a:spcPts val="0"/>
                        </a:spcBef>
                        <a:spcAft>
                          <a:spcPts val="0"/>
                        </a:spcAft>
                        <a:buNone/>
                      </a:pPr>
                      <a:r>
                        <a:t/>
                      </a:r>
                      <a:endParaRPr b="1" sz="1200">
                        <a:solidFill>
                          <a:schemeClr val="accent1"/>
                        </a:solidFill>
                        <a:latin typeface="Inter"/>
                        <a:ea typeface="Inter"/>
                        <a:cs typeface="Inter"/>
                        <a:sym typeface="Inter"/>
                      </a:endParaRPr>
                    </a:p>
                    <a:p>
                      <a:pPr indent="0" lvl="0" marL="0" rtl="0" algn="l">
                        <a:spcBef>
                          <a:spcPts val="0"/>
                        </a:spcBef>
                        <a:spcAft>
                          <a:spcPts val="0"/>
                        </a:spcAft>
                        <a:buNone/>
                      </a:pPr>
                      <a:r>
                        <a:t/>
                      </a:r>
                      <a:endParaRPr b="1" sz="1200">
                        <a:solidFill>
                          <a:schemeClr val="accent1"/>
                        </a:solidFill>
                        <a:latin typeface="Inter"/>
                        <a:ea typeface="Inter"/>
                        <a:cs typeface="Inter"/>
                        <a:sym typeface="Inter"/>
                      </a:endParaRPr>
                    </a:p>
                  </a:txBody>
                  <a:tcPr marT="91425" marB="91425" marR="91425" marL="91425"/>
                </a:tc>
              </a:tr>
              <a:tr h="286150">
                <a:tc>
                  <a:txBody>
                    <a:bodyPr/>
                    <a:lstStyle/>
                    <a:p>
                      <a:pPr indent="0" lvl="0" marL="0" rtl="0" algn="ctr">
                        <a:spcBef>
                          <a:spcPts val="0"/>
                        </a:spcBef>
                        <a:spcAft>
                          <a:spcPts val="0"/>
                        </a:spcAft>
                        <a:buNone/>
                      </a:pPr>
                      <a:r>
                        <a:rPr b="1" lang="en" sz="1300">
                          <a:latin typeface="Inter"/>
                          <a:ea typeface="Inter"/>
                          <a:cs typeface="Inter"/>
                          <a:sym typeface="Inter"/>
                        </a:rPr>
                        <a:t>Sepoy Rebellion</a:t>
                      </a:r>
                      <a:endParaRPr b="1" sz="1300">
                        <a:latin typeface="Inter"/>
                        <a:ea typeface="Inter"/>
                        <a:cs typeface="Inter"/>
                        <a:sym typeface="Inter"/>
                      </a:endParaRPr>
                    </a:p>
                  </a:txBody>
                  <a:tcPr marT="91425" marB="91425" marR="91425" marL="91425">
                    <a:solidFill>
                      <a:srgbClr val="CCCCCC"/>
                    </a:solidFill>
                  </a:tcPr>
                </a:tc>
              </a:tr>
              <a:tr h="1301225">
                <a:tc>
                  <a:txBody>
                    <a:bodyPr/>
                    <a:lstStyle/>
                    <a:p>
                      <a:pPr indent="-304800" lvl="0" marL="457200" rtl="0" algn="l">
                        <a:spcBef>
                          <a:spcPts val="0"/>
                        </a:spcBef>
                        <a:spcAft>
                          <a:spcPts val="0"/>
                        </a:spcAft>
                        <a:buClr>
                          <a:schemeClr val="accent1"/>
                        </a:buClr>
                        <a:buSzPts val="1200"/>
                        <a:buFont typeface="Inter"/>
                        <a:buChar char="●"/>
                      </a:pPr>
                      <a:r>
                        <a:rPr b="1" lang="en" sz="1200">
                          <a:solidFill>
                            <a:schemeClr val="accent1"/>
                          </a:solidFill>
                          <a:latin typeface="Inter"/>
                          <a:ea typeface="Inter"/>
                          <a:cs typeface="Inter"/>
                          <a:sym typeface="Inter"/>
                        </a:rPr>
                        <a:t>Started as a mutiny among Indian soldiers (sepoys) in the British East India Company's army.</a:t>
                      </a:r>
                      <a:endParaRPr b="1" sz="1200">
                        <a:solidFill>
                          <a:schemeClr val="accent1"/>
                        </a:solidFill>
                        <a:latin typeface="Inter"/>
                        <a:ea typeface="Inter"/>
                        <a:cs typeface="Inter"/>
                        <a:sym typeface="Inter"/>
                      </a:endParaRPr>
                    </a:p>
                    <a:p>
                      <a:pPr indent="-304800" lvl="0" marL="457200" rtl="0" algn="l">
                        <a:spcBef>
                          <a:spcPts val="0"/>
                        </a:spcBef>
                        <a:spcAft>
                          <a:spcPts val="0"/>
                        </a:spcAft>
                        <a:buClr>
                          <a:schemeClr val="accent1"/>
                        </a:buClr>
                        <a:buSzPts val="1200"/>
                        <a:buFont typeface="Inter"/>
                        <a:buChar char="●"/>
                      </a:pPr>
                      <a:r>
                        <a:rPr b="1" lang="en" sz="1200">
                          <a:solidFill>
                            <a:schemeClr val="accent1"/>
                          </a:solidFill>
                          <a:latin typeface="Inter"/>
                          <a:ea typeface="Inter"/>
                          <a:cs typeface="Inter"/>
                          <a:sym typeface="Inter"/>
                        </a:rPr>
                        <a:t>Sparked by resentment over British policies, including the introduction of rifle cartridges rumored to be greased with cow and pig fat (offensive to Hindus and Muslims).</a:t>
                      </a:r>
                      <a:endParaRPr b="1" sz="1200">
                        <a:solidFill>
                          <a:schemeClr val="accent1"/>
                        </a:solidFill>
                        <a:latin typeface="Inter"/>
                        <a:ea typeface="Inter"/>
                        <a:cs typeface="Inter"/>
                        <a:sym typeface="Inter"/>
                      </a:endParaRPr>
                    </a:p>
                    <a:p>
                      <a:pPr indent="-304800" lvl="0" marL="457200" rtl="0" algn="l">
                        <a:spcBef>
                          <a:spcPts val="0"/>
                        </a:spcBef>
                        <a:spcAft>
                          <a:spcPts val="0"/>
                        </a:spcAft>
                        <a:buClr>
                          <a:schemeClr val="accent1"/>
                        </a:buClr>
                        <a:buSzPts val="1200"/>
                        <a:buFont typeface="Inter"/>
                        <a:buChar char="●"/>
                      </a:pPr>
                      <a:r>
                        <a:rPr b="1" lang="en" sz="1200">
                          <a:solidFill>
                            <a:schemeClr val="accent1"/>
                          </a:solidFill>
                          <a:latin typeface="Inter"/>
                          <a:ea typeface="Inter"/>
                          <a:cs typeface="Inter"/>
                          <a:sym typeface="Inter"/>
                        </a:rPr>
                        <a:t>Escalated into a widespread revolt against British rule, with major uprisings in Delhi, Kanpur, and Lucknow.</a:t>
                      </a:r>
                      <a:endParaRPr b="1" sz="1200">
                        <a:solidFill>
                          <a:schemeClr val="accent1"/>
                        </a:solidFill>
                        <a:latin typeface="Inter"/>
                        <a:ea typeface="Inter"/>
                        <a:cs typeface="Inter"/>
                        <a:sym typeface="Inter"/>
                      </a:endParaRPr>
                    </a:p>
                    <a:p>
                      <a:pPr indent="-304800" lvl="0" marL="457200" rtl="0" algn="l">
                        <a:spcBef>
                          <a:spcPts val="0"/>
                        </a:spcBef>
                        <a:spcAft>
                          <a:spcPts val="0"/>
                        </a:spcAft>
                        <a:buClr>
                          <a:schemeClr val="accent1"/>
                        </a:buClr>
                        <a:buSzPts val="1200"/>
                        <a:buFont typeface="Inter"/>
                        <a:buChar char="●"/>
                      </a:pPr>
                      <a:r>
                        <a:rPr b="1" lang="en" sz="1200">
                          <a:solidFill>
                            <a:schemeClr val="accent1"/>
                          </a:solidFill>
                          <a:latin typeface="Inter"/>
                          <a:ea typeface="Inter"/>
                          <a:cs typeface="Inter"/>
                          <a:sym typeface="Inter"/>
                        </a:rPr>
                        <a:t>Brutally suppressed by the British, leading to the dissolution of the East India Company and direct British control over India (British Raj).</a:t>
                      </a:r>
                      <a:endParaRPr b="1" sz="1200">
                        <a:solidFill>
                          <a:schemeClr val="accent1"/>
                        </a:solidFill>
                        <a:latin typeface="Inter"/>
                        <a:ea typeface="Inter"/>
                        <a:cs typeface="Inter"/>
                        <a:sym typeface="Inter"/>
                      </a:endParaRPr>
                    </a:p>
                    <a:p>
                      <a:pPr indent="0" lvl="0" marL="457200" rtl="0" algn="l">
                        <a:spcBef>
                          <a:spcPts val="0"/>
                        </a:spcBef>
                        <a:spcAft>
                          <a:spcPts val="0"/>
                        </a:spcAft>
                        <a:buNone/>
                      </a:pPr>
                      <a:r>
                        <a:t/>
                      </a:r>
                      <a:endParaRPr b="1" sz="1200">
                        <a:solidFill>
                          <a:schemeClr val="accent1"/>
                        </a:solidFill>
                        <a:latin typeface="Inter"/>
                        <a:ea typeface="Inter"/>
                        <a:cs typeface="Inter"/>
                        <a:sym typeface="Inter"/>
                      </a:endParaRPr>
                    </a:p>
                  </a:txBody>
                  <a:tcPr marT="91425" marB="91425" marR="91425" marL="91425"/>
                </a:tc>
              </a:tr>
              <a:tr h="347675">
                <a:tc>
                  <a:txBody>
                    <a:bodyPr/>
                    <a:lstStyle/>
                    <a:p>
                      <a:pPr indent="0" lvl="0" marL="0" rtl="0" algn="ctr">
                        <a:spcBef>
                          <a:spcPts val="0"/>
                        </a:spcBef>
                        <a:spcAft>
                          <a:spcPts val="0"/>
                        </a:spcAft>
                        <a:buNone/>
                      </a:pPr>
                      <a:r>
                        <a:rPr b="1" lang="en" sz="1300">
                          <a:latin typeface="Inter"/>
                          <a:ea typeface="Inter"/>
                          <a:cs typeface="Inter"/>
                          <a:sym typeface="Inter"/>
                        </a:rPr>
                        <a:t>Battle of Adwa</a:t>
                      </a:r>
                      <a:endParaRPr b="1" sz="1300">
                        <a:latin typeface="Inter"/>
                        <a:ea typeface="Inter"/>
                        <a:cs typeface="Inter"/>
                        <a:sym typeface="Inter"/>
                      </a:endParaRPr>
                    </a:p>
                  </a:txBody>
                  <a:tcPr marT="91425" marB="91425" marR="91425" marL="91425">
                    <a:solidFill>
                      <a:srgbClr val="CCCCCC"/>
                    </a:solidFill>
                  </a:tcPr>
                </a:tc>
              </a:tr>
              <a:tr h="1301225">
                <a:tc>
                  <a:txBody>
                    <a:bodyPr/>
                    <a:lstStyle/>
                    <a:p>
                      <a:pPr indent="-304800" lvl="0" marL="457200" rtl="0" algn="l">
                        <a:spcBef>
                          <a:spcPts val="0"/>
                        </a:spcBef>
                        <a:spcAft>
                          <a:spcPts val="0"/>
                        </a:spcAft>
                        <a:buClr>
                          <a:schemeClr val="accent1"/>
                        </a:buClr>
                        <a:buSzPts val="1200"/>
                        <a:buFont typeface="Inter"/>
                        <a:buChar char="●"/>
                      </a:pPr>
                      <a:r>
                        <a:rPr b="1" lang="en" sz="1200">
                          <a:solidFill>
                            <a:schemeClr val="accent1"/>
                          </a:solidFill>
                          <a:latin typeface="Inter"/>
                          <a:ea typeface="Inter"/>
                          <a:cs typeface="Inter"/>
                          <a:sym typeface="Inter"/>
                        </a:rPr>
                        <a:t>Key battle in Ethiopia's resistance against Italian colonization.</a:t>
                      </a:r>
                      <a:endParaRPr b="1" sz="1200">
                        <a:solidFill>
                          <a:schemeClr val="accent1"/>
                        </a:solidFill>
                        <a:latin typeface="Inter"/>
                        <a:ea typeface="Inter"/>
                        <a:cs typeface="Inter"/>
                        <a:sym typeface="Inter"/>
                      </a:endParaRPr>
                    </a:p>
                    <a:p>
                      <a:pPr indent="-304800" lvl="0" marL="457200" rtl="0" algn="l">
                        <a:spcBef>
                          <a:spcPts val="0"/>
                        </a:spcBef>
                        <a:spcAft>
                          <a:spcPts val="0"/>
                        </a:spcAft>
                        <a:buClr>
                          <a:schemeClr val="accent1"/>
                        </a:buClr>
                        <a:buSzPts val="1200"/>
                        <a:buFont typeface="Inter"/>
                        <a:buChar char="●"/>
                      </a:pPr>
                      <a:r>
                        <a:rPr b="1" lang="en" sz="1200">
                          <a:solidFill>
                            <a:schemeClr val="accent1"/>
                          </a:solidFill>
                          <a:latin typeface="Inter"/>
                          <a:ea typeface="Inter"/>
                          <a:cs typeface="Inter"/>
                          <a:sym typeface="Inter"/>
                        </a:rPr>
                        <a:t>Ethiopian Emperor Menelik II led a well-organized and well-armed army against Italian forces.</a:t>
                      </a:r>
                      <a:endParaRPr b="1" sz="1200">
                        <a:solidFill>
                          <a:schemeClr val="accent1"/>
                        </a:solidFill>
                        <a:latin typeface="Inter"/>
                        <a:ea typeface="Inter"/>
                        <a:cs typeface="Inter"/>
                        <a:sym typeface="Inter"/>
                      </a:endParaRPr>
                    </a:p>
                    <a:p>
                      <a:pPr indent="-304800" lvl="0" marL="457200" rtl="0" algn="l">
                        <a:spcBef>
                          <a:spcPts val="0"/>
                        </a:spcBef>
                        <a:spcAft>
                          <a:spcPts val="0"/>
                        </a:spcAft>
                        <a:buClr>
                          <a:schemeClr val="accent1"/>
                        </a:buClr>
                        <a:buSzPts val="1200"/>
                        <a:buFont typeface="Inter"/>
                        <a:buChar char="●"/>
                      </a:pPr>
                      <a:r>
                        <a:rPr b="1" lang="en" sz="1200">
                          <a:solidFill>
                            <a:schemeClr val="accent1"/>
                          </a:solidFill>
                          <a:latin typeface="Inter"/>
                          <a:ea typeface="Inter"/>
                          <a:cs typeface="Inter"/>
                          <a:sym typeface="Inter"/>
                        </a:rPr>
                        <a:t>Resulted in a decisive Ethiopian victory, marking one of the few successful African resistances against European imperialism.</a:t>
                      </a:r>
                      <a:endParaRPr b="1" sz="1200">
                        <a:solidFill>
                          <a:schemeClr val="accent1"/>
                        </a:solidFill>
                        <a:latin typeface="Inter"/>
                        <a:ea typeface="Inter"/>
                        <a:cs typeface="Inter"/>
                        <a:sym typeface="Inter"/>
                      </a:endParaRPr>
                    </a:p>
                    <a:p>
                      <a:pPr indent="-304800" lvl="0" marL="457200" rtl="0" algn="l">
                        <a:spcBef>
                          <a:spcPts val="0"/>
                        </a:spcBef>
                        <a:spcAft>
                          <a:spcPts val="0"/>
                        </a:spcAft>
                        <a:buClr>
                          <a:schemeClr val="accent1"/>
                        </a:buClr>
                        <a:buSzPts val="1200"/>
                        <a:buFont typeface="Inter"/>
                        <a:buChar char="●"/>
                      </a:pPr>
                      <a:r>
                        <a:rPr b="1" lang="en" sz="1200">
                          <a:solidFill>
                            <a:schemeClr val="accent1"/>
                          </a:solidFill>
                          <a:latin typeface="Inter"/>
                          <a:ea typeface="Inter"/>
                          <a:cs typeface="Inter"/>
                          <a:sym typeface="Inter"/>
                        </a:rPr>
                        <a:t>Forced Italy to recognize Ethiopia's independence and led to the Treaty of Addis Ababa.</a:t>
                      </a:r>
                      <a:endParaRPr b="1" sz="1200">
                        <a:latin typeface="Inter"/>
                        <a:ea typeface="Inter"/>
                        <a:cs typeface="Inter"/>
                        <a:sym typeface="Inter"/>
                      </a:endParaRPr>
                    </a:p>
                    <a:p>
                      <a:pPr indent="0" lvl="0" marL="0" rtl="0" algn="ctr">
                        <a:spcBef>
                          <a:spcPts val="0"/>
                        </a:spcBef>
                        <a:spcAft>
                          <a:spcPts val="0"/>
                        </a:spcAft>
                        <a:buNone/>
                      </a:pPr>
                      <a:r>
                        <a:t/>
                      </a:r>
                      <a:endParaRPr b="1" sz="1200">
                        <a:latin typeface="Inter"/>
                        <a:ea typeface="Inter"/>
                        <a:cs typeface="Inter"/>
                        <a:sym typeface="Inter"/>
                      </a:endParaRPr>
                    </a:p>
                    <a:p>
                      <a:pPr indent="0" lvl="0" marL="0" rtl="0" algn="ctr">
                        <a:spcBef>
                          <a:spcPts val="0"/>
                        </a:spcBef>
                        <a:spcAft>
                          <a:spcPts val="0"/>
                        </a:spcAft>
                        <a:buNone/>
                      </a:pPr>
                      <a:r>
                        <a:t/>
                      </a:r>
                      <a:endParaRPr b="1" sz="1200">
                        <a:latin typeface="Inter"/>
                        <a:ea typeface="Inter"/>
                        <a:cs typeface="Inter"/>
                        <a:sym typeface="Inter"/>
                      </a:endParaRPr>
                    </a:p>
                    <a:p>
                      <a:pPr indent="0" lvl="0" marL="0" rtl="0" algn="l">
                        <a:spcBef>
                          <a:spcPts val="0"/>
                        </a:spcBef>
                        <a:spcAft>
                          <a:spcPts val="0"/>
                        </a:spcAft>
                        <a:buNone/>
                      </a:pPr>
                      <a:r>
                        <a:t/>
                      </a:r>
                      <a:endParaRPr b="1" sz="1200">
                        <a:latin typeface="Inter"/>
                        <a:ea typeface="Inter"/>
                        <a:cs typeface="Inter"/>
                        <a:sym typeface="Inter"/>
                      </a:endParaRPr>
                    </a:p>
                  </a:txBody>
                  <a:tcPr marT="91425" marB="91425" marR="91425" marL="91425"/>
                </a:tc>
              </a:tr>
            </a:tbl>
          </a:graphicData>
        </a:graphic>
      </p:graphicFrame>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302" name="Shape 302"/>
        <p:cNvGrpSpPr/>
        <p:nvPr/>
      </p:nvGrpSpPr>
      <p:grpSpPr>
        <a:xfrm>
          <a:off x="0" y="0"/>
          <a:ext cx="0" cy="0"/>
          <a:chOff x="0" y="0"/>
          <a:chExt cx="0" cy="0"/>
        </a:xfrm>
      </p:grpSpPr>
      <p:sp>
        <p:nvSpPr>
          <p:cNvPr id="303" name="Google Shape;303;p49"/>
          <p:cNvSpPr txBox="1"/>
          <p:nvPr/>
        </p:nvSpPr>
        <p:spPr>
          <a:xfrm>
            <a:off x="0" y="0"/>
            <a:ext cx="7772400" cy="919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700">
                <a:solidFill>
                  <a:schemeClr val="dk1"/>
                </a:solidFill>
                <a:latin typeface="Halant"/>
                <a:ea typeface="Halant"/>
                <a:cs typeface="Halant"/>
                <a:sym typeface="Halant"/>
              </a:rPr>
              <a:t>Historical Thinking Skill Graphic Organizer: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a:ea typeface="Plus Jakarta Sans"/>
                <a:cs typeface="Plus Jakarta Sans"/>
                <a:sym typeface="Plus Jakarta Sans"/>
              </a:rPr>
              <a:t>Causation (Exemplar)</a:t>
            </a:r>
            <a:endParaRPr sz="2500">
              <a:solidFill>
                <a:schemeClr val="dk1"/>
              </a:solidFill>
              <a:latin typeface="Plus Jakarta Sans"/>
              <a:ea typeface="Plus Jakarta Sans"/>
              <a:cs typeface="Plus Jakarta Sans"/>
              <a:sym typeface="Plus Jakarta Sans"/>
            </a:endParaRPr>
          </a:p>
        </p:txBody>
      </p:sp>
      <p:sp>
        <p:nvSpPr>
          <p:cNvPr id="304" name="Google Shape;304;p49"/>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305" name="Google Shape;305;p49"/>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306" name="Google Shape;306;p49"/>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307" name="Google Shape;307;p49"/>
          <p:cNvPicPr preferRelativeResize="0"/>
          <p:nvPr/>
        </p:nvPicPr>
        <p:blipFill>
          <a:blip r:embed="rId4">
            <a:alphaModFix/>
          </a:blip>
          <a:stretch>
            <a:fillRect/>
          </a:stretch>
        </p:blipFill>
        <p:spPr>
          <a:xfrm>
            <a:off x="216272" y="230997"/>
            <a:ext cx="1056536" cy="438114"/>
          </a:xfrm>
          <a:prstGeom prst="rect">
            <a:avLst/>
          </a:prstGeom>
          <a:noFill/>
          <a:ln>
            <a:noFill/>
          </a:ln>
        </p:spPr>
      </p:pic>
      <p:sp>
        <p:nvSpPr>
          <p:cNvPr id="308" name="Google Shape;308;p49"/>
          <p:cNvSpPr txBox="1"/>
          <p:nvPr/>
        </p:nvSpPr>
        <p:spPr>
          <a:xfrm>
            <a:off x="453699" y="1921075"/>
            <a:ext cx="1933500" cy="7161300"/>
          </a:xfrm>
          <a:prstGeom prst="rect">
            <a:avLst/>
          </a:prstGeom>
          <a:noFill/>
          <a:ln cap="flat" cmpd="sng" w="9525">
            <a:solidFill>
              <a:schemeClr val="dk1"/>
            </a:solidFill>
            <a:prstDash val="solid"/>
            <a:round/>
            <a:headEnd len="sm" w="sm" type="none"/>
            <a:tailEnd len="sm" w="sm" type="none"/>
          </a:ln>
        </p:spPr>
        <p:txBody>
          <a:bodyPr anchorCtr="0" anchor="t" bIns="119600" lIns="119600" spcFirstLastPara="1" rIns="119600" wrap="square" tIns="119600">
            <a:noAutofit/>
          </a:bodyPr>
          <a:lstStyle/>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rPr lang="en" sz="1500">
                <a:latin typeface="Inter"/>
                <a:ea typeface="Inter"/>
                <a:cs typeface="Inter"/>
                <a:sym typeface="Inter"/>
              </a:rPr>
              <a:t>Rationale: </a:t>
            </a:r>
            <a:r>
              <a:rPr b="1" lang="en" sz="1200">
                <a:solidFill>
                  <a:srgbClr val="E95C3D"/>
                </a:solidFill>
                <a:latin typeface="Inter"/>
                <a:ea typeface="Inter"/>
                <a:cs typeface="Inter"/>
                <a:sym typeface="Inter"/>
              </a:rPr>
              <a:t>In all three cases, foreign powers controlled significant resources and imposed harsh economic policies.</a:t>
            </a:r>
            <a:r>
              <a:rPr lang="en" sz="1200">
                <a:solidFill>
                  <a:schemeClr val="dk1"/>
                </a:solidFill>
                <a:latin typeface="Inter"/>
                <a:ea typeface="Inter"/>
                <a:cs typeface="Inter"/>
                <a:sym typeface="Inter"/>
              </a:rPr>
              <a:t> </a:t>
            </a:r>
            <a:r>
              <a:rPr b="1" lang="en" sz="1200">
                <a:solidFill>
                  <a:srgbClr val="E95C3D"/>
                </a:solidFill>
                <a:latin typeface="Inter"/>
                <a:ea typeface="Inter"/>
                <a:cs typeface="Inter"/>
                <a:sym typeface="Inter"/>
              </a:rPr>
              <a:t>In India, the British exploited local resources and imposed heavy taxes. In China, foreign nations controlled trade and extracted resources, which left local populations impoverished. Ethiopia's resistance was fueled by the Italian encroachment on land and resources.</a:t>
            </a:r>
            <a:endParaRPr sz="1500">
              <a:latin typeface="Inter"/>
              <a:ea typeface="Inter"/>
              <a:cs typeface="Inter"/>
              <a:sym typeface="Inter"/>
            </a:endParaRPr>
          </a:p>
          <a:p>
            <a:pPr indent="0" lvl="0" marL="0" rtl="0" algn="ctr">
              <a:spcBef>
                <a:spcPts val="0"/>
              </a:spcBef>
              <a:spcAft>
                <a:spcPts val="0"/>
              </a:spcAft>
              <a:buNone/>
            </a:pPr>
            <a:r>
              <a:t/>
            </a:r>
            <a:endParaRPr sz="1800">
              <a:latin typeface="Inter"/>
              <a:ea typeface="Inter"/>
              <a:cs typeface="Inter"/>
              <a:sym typeface="Inter"/>
            </a:endParaRPr>
          </a:p>
        </p:txBody>
      </p:sp>
      <p:sp>
        <p:nvSpPr>
          <p:cNvPr id="309" name="Google Shape;309;p49"/>
          <p:cNvSpPr txBox="1"/>
          <p:nvPr/>
        </p:nvSpPr>
        <p:spPr>
          <a:xfrm>
            <a:off x="5580580" y="3226520"/>
            <a:ext cx="1746300" cy="4550400"/>
          </a:xfrm>
          <a:prstGeom prst="rect">
            <a:avLst/>
          </a:prstGeom>
          <a:noFill/>
          <a:ln cap="flat" cmpd="sng" w="19050">
            <a:solidFill>
              <a:srgbClr val="000000"/>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b="1" lang="en" sz="1500">
                <a:latin typeface="Inter"/>
                <a:ea typeface="Inter"/>
                <a:cs typeface="Inter"/>
                <a:sym typeface="Inter"/>
              </a:rPr>
              <a:t>Historical Event</a:t>
            </a:r>
            <a:endParaRPr b="1" sz="1500">
              <a:latin typeface="Inter"/>
              <a:ea typeface="Inter"/>
              <a:cs typeface="Inter"/>
              <a:sym typeface="Inter"/>
            </a:endParaRPr>
          </a:p>
          <a:p>
            <a:pPr indent="0" lvl="0" marL="0" rtl="0" algn="ctr">
              <a:spcBef>
                <a:spcPts val="0"/>
              </a:spcBef>
              <a:spcAft>
                <a:spcPts val="0"/>
              </a:spcAft>
              <a:buNone/>
            </a:pPr>
            <a:r>
              <a:t/>
            </a:r>
            <a:endParaRPr b="1" sz="1500">
              <a:latin typeface="Inter"/>
              <a:ea typeface="Inter"/>
              <a:cs typeface="Inter"/>
              <a:sym typeface="Inter"/>
            </a:endParaRPr>
          </a:p>
          <a:p>
            <a:pPr indent="0" lvl="0" marL="0" rtl="0" algn="ctr">
              <a:spcBef>
                <a:spcPts val="0"/>
              </a:spcBef>
              <a:spcAft>
                <a:spcPts val="0"/>
              </a:spcAft>
              <a:buNone/>
            </a:pPr>
            <a:r>
              <a:t/>
            </a:r>
            <a:endParaRPr b="1" sz="1500">
              <a:latin typeface="Inter"/>
              <a:ea typeface="Inter"/>
              <a:cs typeface="Inter"/>
              <a:sym typeface="Inter"/>
            </a:endParaRPr>
          </a:p>
          <a:p>
            <a:pPr indent="0" lvl="0" marL="0" rtl="0" algn="ctr">
              <a:spcBef>
                <a:spcPts val="0"/>
              </a:spcBef>
              <a:spcAft>
                <a:spcPts val="0"/>
              </a:spcAft>
              <a:buNone/>
            </a:pPr>
            <a:r>
              <a:t/>
            </a:r>
            <a:endParaRPr b="1" sz="1500">
              <a:latin typeface="Inter"/>
              <a:ea typeface="Inter"/>
              <a:cs typeface="Inter"/>
              <a:sym typeface="Inter"/>
            </a:endParaRPr>
          </a:p>
          <a:p>
            <a:pPr indent="0" lvl="0" marL="0" rtl="0" algn="ctr">
              <a:spcBef>
                <a:spcPts val="0"/>
              </a:spcBef>
              <a:spcAft>
                <a:spcPts val="0"/>
              </a:spcAft>
              <a:buNone/>
            </a:pPr>
            <a:r>
              <a:t/>
            </a:r>
            <a:endParaRPr b="1" sz="1500">
              <a:latin typeface="Inter"/>
              <a:ea typeface="Inter"/>
              <a:cs typeface="Inter"/>
              <a:sym typeface="Inter"/>
            </a:endParaRPr>
          </a:p>
          <a:p>
            <a:pPr indent="0" lvl="0" marL="0" rtl="0" algn="ctr">
              <a:spcBef>
                <a:spcPts val="0"/>
              </a:spcBef>
              <a:spcAft>
                <a:spcPts val="0"/>
              </a:spcAft>
              <a:buNone/>
            </a:pPr>
            <a:r>
              <a:t/>
            </a:r>
            <a:endParaRPr b="1" sz="1500">
              <a:latin typeface="Inter"/>
              <a:ea typeface="Inter"/>
              <a:cs typeface="Inter"/>
              <a:sym typeface="Inter"/>
            </a:endParaRPr>
          </a:p>
          <a:p>
            <a:pPr indent="0" lvl="0" marL="0" rtl="0" algn="ctr">
              <a:spcBef>
                <a:spcPts val="0"/>
              </a:spcBef>
              <a:spcAft>
                <a:spcPts val="0"/>
              </a:spcAft>
              <a:buNone/>
            </a:pPr>
            <a:r>
              <a:t/>
            </a:r>
            <a:endParaRPr b="1" sz="1500">
              <a:latin typeface="Inter"/>
              <a:ea typeface="Inter"/>
              <a:cs typeface="Inter"/>
              <a:sym typeface="Inter"/>
            </a:endParaRPr>
          </a:p>
          <a:p>
            <a:pPr indent="0" lvl="0" marL="0" rtl="0" algn="ctr">
              <a:spcBef>
                <a:spcPts val="0"/>
              </a:spcBef>
              <a:spcAft>
                <a:spcPts val="0"/>
              </a:spcAft>
              <a:buNone/>
            </a:pPr>
            <a:r>
              <a:rPr b="1" lang="en" sz="1600">
                <a:solidFill>
                  <a:schemeClr val="dk1"/>
                </a:solidFill>
                <a:latin typeface="Inter"/>
                <a:ea typeface="Inter"/>
                <a:cs typeface="Inter"/>
                <a:sym typeface="Inter"/>
              </a:rPr>
              <a:t>Rebellions Against Imperialism</a:t>
            </a:r>
            <a:r>
              <a:rPr b="1" lang="en" sz="1500">
                <a:latin typeface="Inter"/>
                <a:ea typeface="Inter"/>
                <a:cs typeface="Inter"/>
                <a:sym typeface="Inter"/>
              </a:rPr>
              <a:t> </a:t>
            </a:r>
            <a:endParaRPr b="1" sz="1500">
              <a:latin typeface="Inter"/>
              <a:ea typeface="Inter"/>
              <a:cs typeface="Inter"/>
              <a:sym typeface="Inter"/>
            </a:endParaRPr>
          </a:p>
          <a:p>
            <a:pPr indent="0" lvl="0" marL="0" rtl="0" algn="ctr">
              <a:spcBef>
                <a:spcPts val="0"/>
              </a:spcBef>
              <a:spcAft>
                <a:spcPts val="0"/>
              </a:spcAft>
              <a:buNone/>
            </a:pPr>
            <a:r>
              <a:t/>
            </a:r>
            <a:endParaRPr b="1" sz="1600">
              <a:latin typeface="Inter"/>
              <a:ea typeface="Inter"/>
              <a:cs typeface="Inter"/>
              <a:sym typeface="Inter"/>
            </a:endParaRPr>
          </a:p>
          <a:p>
            <a:pPr indent="0" lvl="0" marL="0" rtl="0" algn="ctr">
              <a:spcBef>
                <a:spcPts val="0"/>
              </a:spcBef>
              <a:spcAft>
                <a:spcPts val="0"/>
              </a:spcAft>
              <a:buNone/>
            </a:pPr>
            <a:r>
              <a:t/>
            </a:r>
            <a:endParaRPr b="1" sz="1600">
              <a:latin typeface="Inter"/>
              <a:ea typeface="Inter"/>
              <a:cs typeface="Inter"/>
              <a:sym typeface="Inter"/>
            </a:endParaRPr>
          </a:p>
          <a:p>
            <a:pPr indent="0" lvl="0" marL="0" rtl="0" algn="ctr">
              <a:spcBef>
                <a:spcPts val="0"/>
              </a:spcBef>
              <a:spcAft>
                <a:spcPts val="0"/>
              </a:spcAft>
              <a:buNone/>
            </a:pPr>
            <a:r>
              <a:t/>
            </a:r>
            <a:endParaRPr b="1" sz="1600">
              <a:latin typeface="Inter"/>
              <a:ea typeface="Inter"/>
              <a:cs typeface="Inter"/>
              <a:sym typeface="Inter"/>
            </a:endParaRPr>
          </a:p>
          <a:p>
            <a:pPr indent="0" lvl="0" marL="0" rtl="0" algn="l">
              <a:spcBef>
                <a:spcPts val="0"/>
              </a:spcBef>
              <a:spcAft>
                <a:spcPts val="0"/>
              </a:spcAft>
              <a:buNone/>
            </a:pPr>
            <a:r>
              <a:t/>
            </a:r>
            <a:endParaRPr b="1" sz="1600">
              <a:latin typeface="Inter"/>
              <a:ea typeface="Inter"/>
              <a:cs typeface="Inter"/>
              <a:sym typeface="Inter"/>
            </a:endParaRPr>
          </a:p>
          <a:p>
            <a:pPr indent="0" lvl="0" marL="0" rtl="0" algn="ctr">
              <a:spcBef>
                <a:spcPts val="0"/>
              </a:spcBef>
              <a:spcAft>
                <a:spcPts val="0"/>
              </a:spcAft>
              <a:buNone/>
            </a:pPr>
            <a:r>
              <a:t/>
            </a:r>
            <a:endParaRPr b="1" sz="1600">
              <a:latin typeface="Inter"/>
              <a:ea typeface="Inter"/>
              <a:cs typeface="Inter"/>
              <a:sym typeface="Inter"/>
            </a:endParaRPr>
          </a:p>
        </p:txBody>
      </p:sp>
      <p:sp>
        <p:nvSpPr>
          <p:cNvPr id="310" name="Google Shape;310;p49"/>
          <p:cNvSpPr txBox="1"/>
          <p:nvPr/>
        </p:nvSpPr>
        <p:spPr>
          <a:xfrm>
            <a:off x="2611075" y="5646300"/>
            <a:ext cx="2285400" cy="3436200"/>
          </a:xfrm>
          <a:prstGeom prst="rect">
            <a:avLst/>
          </a:prstGeom>
          <a:noFill/>
          <a:ln cap="flat" cmpd="sng" w="9525">
            <a:solidFill>
              <a:schemeClr val="dk1"/>
            </a:solidFill>
            <a:prstDash val="solid"/>
            <a:round/>
            <a:headEnd len="sm" w="sm" type="none"/>
            <a:tailEnd len="sm" w="sm" type="none"/>
          </a:ln>
        </p:spPr>
        <p:txBody>
          <a:bodyPr anchorCtr="0" anchor="t" bIns="119600" lIns="119600" spcFirstLastPara="1" rIns="119600" wrap="square" tIns="119600">
            <a:noAutofit/>
          </a:bodyPr>
          <a:lstStyle/>
          <a:p>
            <a:pPr indent="0" lvl="0" marL="0" rtl="0" algn="l">
              <a:spcBef>
                <a:spcPts val="0"/>
              </a:spcBef>
              <a:spcAft>
                <a:spcPts val="0"/>
              </a:spcAft>
              <a:buNone/>
            </a:pPr>
            <a:r>
              <a:rPr b="1" lang="en" sz="1200">
                <a:solidFill>
                  <a:srgbClr val="E95C3D"/>
                </a:solidFill>
                <a:latin typeface="Inter"/>
                <a:ea typeface="Inter"/>
                <a:cs typeface="Inter"/>
                <a:sym typeface="Inter"/>
              </a:rPr>
              <a:t>Cultural Suppression: Imperial powers often imposed foreign religions and undermined traditional cultural practices. In India, the British suppressed practices like widow burning, and in China, Christian missionaries and Western ideologies clashed with local beliefs.</a:t>
            </a:r>
            <a:endParaRPr b="1" sz="1200">
              <a:solidFill>
                <a:srgbClr val="E95C3D"/>
              </a:solidFill>
              <a:latin typeface="Inter"/>
              <a:ea typeface="Inter"/>
              <a:cs typeface="Inter"/>
              <a:sym typeface="Inter"/>
            </a:endParaRPr>
          </a:p>
        </p:txBody>
      </p:sp>
      <p:sp>
        <p:nvSpPr>
          <p:cNvPr id="311" name="Google Shape;311;p49"/>
          <p:cNvSpPr txBox="1"/>
          <p:nvPr/>
        </p:nvSpPr>
        <p:spPr>
          <a:xfrm>
            <a:off x="622750" y="2062825"/>
            <a:ext cx="1595400" cy="1666200"/>
          </a:xfrm>
          <a:prstGeom prst="rect">
            <a:avLst/>
          </a:prstGeom>
          <a:noFill/>
          <a:ln cap="flat" cmpd="sng" w="28575">
            <a:solidFill>
              <a:srgbClr val="38E0A4"/>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b="1" lang="en" sz="1500">
                <a:latin typeface="Inter"/>
                <a:ea typeface="Inter"/>
                <a:cs typeface="Inter"/>
                <a:sym typeface="Inter"/>
              </a:rPr>
              <a:t>Primary Cause:</a:t>
            </a:r>
            <a:endParaRPr b="1" sz="1500">
              <a:latin typeface="Inter"/>
              <a:ea typeface="Inter"/>
              <a:cs typeface="Inter"/>
              <a:sym typeface="Inter"/>
            </a:endParaRPr>
          </a:p>
          <a:p>
            <a:pPr indent="0" lvl="0" marL="0" rtl="0" algn="ctr">
              <a:spcBef>
                <a:spcPts val="0"/>
              </a:spcBef>
              <a:spcAft>
                <a:spcPts val="0"/>
              </a:spcAft>
              <a:buNone/>
            </a:pPr>
            <a:r>
              <a:t/>
            </a:r>
            <a:endParaRPr b="1" sz="1500">
              <a:latin typeface="Inter"/>
              <a:ea typeface="Inter"/>
              <a:cs typeface="Inter"/>
              <a:sym typeface="Inter"/>
            </a:endParaRPr>
          </a:p>
          <a:p>
            <a:pPr indent="0" lvl="0" marL="0" rtl="0" algn="ctr">
              <a:spcBef>
                <a:spcPts val="0"/>
              </a:spcBef>
              <a:spcAft>
                <a:spcPts val="0"/>
              </a:spcAft>
              <a:buNone/>
            </a:pPr>
            <a:r>
              <a:rPr b="1" lang="en" sz="1500">
                <a:solidFill>
                  <a:srgbClr val="E95C3D"/>
                </a:solidFill>
                <a:latin typeface="Inter"/>
                <a:ea typeface="Inter"/>
                <a:cs typeface="Inter"/>
                <a:sym typeface="Inter"/>
              </a:rPr>
              <a:t>Economic Exploitation</a:t>
            </a:r>
            <a:endParaRPr b="1" sz="1500">
              <a:latin typeface="Inter"/>
              <a:ea typeface="Inter"/>
              <a:cs typeface="Inter"/>
              <a:sym typeface="Inter"/>
            </a:endParaRPr>
          </a:p>
        </p:txBody>
      </p:sp>
      <p:sp>
        <p:nvSpPr>
          <p:cNvPr id="312" name="Google Shape;312;p49"/>
          <p:cNvSpPr txBox="1"/>
          <p:nvPr/>
        </p:nvSpPr>
        <p:spPr>
          <a:xfrm>
            <a:off x="2875430" y="1192767"/>
            <a:ext cx="1867500" cy="636000"/>
          </a:xfrm>
          <a:prstGeom prst="rect">
            <a:avLst/>
          </a:prstGeom>
          <a:noFill/>
          <a:ln>
            <a:noFill/>
          </a:ln>
        </p:spPr>
        <p:txBody>
          <a:bodyPr anchorCtr="0" anchor="t" bIns="119600" lIns="119600" spcFirstLastPara="1" rIns="119600" wrap="square" tIns="119600">
            <a:noAutofit/>
          </a:bodyPr>
          <a:lstStyle/>
          <a:p>
            <a:pPr indent="0" lvl="0" marL="0" rtl="0" algn="ctr">
              <a:spcBef>
                <a:spcPts val="0"/>
              </a:spcBef>
              <a:spcAft>
                <a:spcPts val="0"/>
              </a:spcAft>
              <a:buNone/>
            </a:pPr>
            <a:r>
              <a:rPr b="1" lang="en" sz="1500">
                <a:latin typeface="Plus Jakarta Sans"/>
                <a:ea typeface="Plus Jakarta Sans"/>
                <a:cs typeface="Plus Jakarta Sans"/>
                <a:sym typeface="Plus Jakarta Sans"/>
              </a:rPr>
              <a:t>Secondary Causes:</a:t>
            </a:r>
            <a:endParaRPr b="1" sz="1500">
              <a:latin typeface="Plus Jakarta Sans"/>
              <a:ea typeface="Plus Jakarta Sans"/>
              <a:cs typeface="Plus Jakarta Sans"/>
              <a:sym typeface="Plus Jakarta Sans"/>
            </a:endParaRPr>
          </a:p>
        </p:txBody>
      </p:sp>
      <p:cxnSp>
        <p:nvCxnSpPr>
          <p:cNvPr id="313" name="Google Shape;313;p49"/>
          <p:cNvCxnSpPr/>
          <p:nvPr/>
        </p:nvCxnSpPr>
        <p:spPr>
          <a:xfrm flipH="1" rot="10800000">
            <a:off x="2611075" y="5353350"/>
            <a:ext cx="2596200" cy="25200"/>
          </a:xfrm>
          <a:prstGeom prst="straightConnector1">
            <a:avLst/>
          </a:prstGeom>
          <a:noFill/>
          <a:ln cap="flat" cmpd="sng" w="19050">
            <a:solidFill>
              <a:srgbClr val="000000"/>
            </a:solidFill>
            <a:prstDash val="solid"/>
            <a:round/>
            <a:headEnd len="med" w="med" type="none"/>
            <a:tailEnd len="med" w="med" type="triangle"/>
          </a:ln>
        </p:spPr>
      </p:cxnSp>
      <p:cxnSp>
        <p:nvCxnSpPr>
          <p:cNvPr id="314" name="Google Shape;314;p49"/>
          <p:cNvCxnSpPr>
            <a:stCxn id="315" idx="3"/>
          </p:cNvCxnSpPr>
          <p:nvPr/>
        </p:nvCxnSpPr>
        <p:spPr>
          <a:xfrm>
            <a:off x="4896475" y="3500800"/>
            <a:ext cx="828900" cy="929400"/>
          </a:xfrm>
          <a:prstGeom prst="straightConnector1">
            <a:avLst/>
          </a:prstGeom>
          <a:noFill/>
          <a:ln cap="flat" cmpd="sng" w="9525">
            <a:solidFill>
              <a:srgbClr val="595959"/>
            </a:solidFill>
            <a:prstDash val="solid"/>
            <a:round/>
            <a:headEnd len="med" w="med" type="none"/>
            <a:tailEnd len="med" w="med" type="triangle"/>
          </a:ln>
        </p:spPr>
      </p:cxnSp>
      <p:cxnSp>
        <p:nvCxnSpPr>
          <p:cNvPr id="316" name="Google Shape;316;p49"/>
          <p:cNvCxnSpPr>
            <a:stCxn id="310" idx="3"/>
          </p:cNvCxnSpPr>
          <p:nvPr/>
        </p:nvCxnSpPr>
        <p:spPr>
          <a:xfrm flipH="1" rot="10800000">
            <a:off x="4896475" y="6438600"/>
            <a:ext cx="795900" cy="925800"/>
          </a:xfrm>
          <a:prstGeom prst="straightConnector1">
            <a:avLst/>
          </a:prstGeom>
          <a:noFill/>
          <a:ln cap="flat" cmpd="sng" w="9525">
            <a:solidFill>
              <a:srgbClr val="595959"/>
            </a:solidFill>
            <a:prstDash val="solid"/>
            <a:round/>
            <a:headEnd len="med" w="med" type="none"/>
            <a:tailEnd len="med" w="med" type="triangle"/>
          </a:ln>
        </p:spPr>
      </p:cxnSp>
      <p:sp>
        <p:nvSpPr>
          <p:cNvPr id="317" name="Google Shape;317;p49"/>
          <p:cNvSpPr txBox="1"/>
          <p:nvPr/>
        </p:nvSpPr>
        <p:spPr>
          <a:xfrm>
            <a:off x="4983200" y="992625"/>
            <a:ext cx="2335500" cy="2031600"/>
          </a:xfrm>
          <a:prstGeom prst="rect">
            <a:avLst/>
          </a:prstGeom>
          <a:noFill/>
          <a:ln>
            <a:noFill/>
          </a:ln>
        </p:spPr>
        <p:txBody>
          <a:bodyPr anchorCtr="0" anchor="ctr" bIns="119600" lIns="119600" spcFirstLastPara="1" rIns="119600" wrap="square" tIns="119600">
            <a:noAutofit/>
          </a:bodyPr>
          <a:lstStyle/>
          <a:p>
            <a:pPr indent="0" lvl="0" marL="0" rtl="0" algn="l">
              <a:spcBef>
                <a:spcPts val="0"/>
              </a:spcBef>
              <a:spcAft>
                <a:spcPts val="0"/>
              </a:spcAft>
              <a:buNone/>
            </a:pPr>
            <a:r>
              <a:rPr b="1" i="1" lang="en" sz="1200">
                <a:latin typeface="Plus Jakarta Sans"/>
                <a:ea typeface="Plus Jakarta Sans"/>
                <a:cs typeface="Plus Jakarta Sans"/>
                <a:sym typeface="Plus Jakarta Sans"/>
              </a:rPr>
              <a:t>Directions</a:t>
            </a:r>
            <a:r>
              <a:rPr b="1" lang="en" sz="1200">
                <a:latin typeface="Plus Jakarta Sans"/>
                <a:ea typeface="Plus Jakarta Sans"/>
                <a:cs typeface="Plus Jakarta Sans"/>
                <a:sym typeface="Plus Jakarta Sans"/>
              </a:rPr>
              <a:t>:</a:t>
            </a:r>
            <a:r>
              <a:rPr i="1" lang="en" sz="1200">
                <a:latin typeface="Plus Jakarta Sans"/>
                <a:ea typeface="Plus Jakarta Sans"/>
                <a:cs typeface="Plus Jakarta Sans"/>
                <a:sym typeface="Plus Jakarta Sans"/>
              </a:rPr>
              <a:t> Determine three causes for rebellions against imperialism and mark what type of cause it is (economic, political, or cultural). Label each cause of rebellions against imperialism. Be sure to explain why you believe the primary cause is the most important.</a:t>
            </a:r>
            <a:endParaRPr i="1" sz="1200">
              <a:latin typeface="Plus Jakarta Sans"/>
              <a:ea typeface="Plus Jakarta Sans"/>
              <a:cs typeface="Plus Jakarta Sans"/>
              <a:sym typeface="Plus Jakarta Sans"/>
            </a:endParaRPr>
          </a:p>
        </p:txBody>
      </p:sp>
      <p:sp>
        <p:nvSpPr>
          <p:cNvPr id="315" name="Google Shape;315;p49"/>
          <p:cNvSpPr txBox="1"/>
          <p:nvPr/>
        </p:nvSpPr>
        <p:spPr>
          <a:xfrm>
            <a:off x="2611075" y="1924150"/>
            <a:ext cx="2285400" cy="3153300"/>
          </a:xfrm>
          <a:prstGeom prst="rect">
            <a:avLst/>
          </a:prstGeom>
          <a:noFill/>
          <a:ln cap="flat" cmpd="sng" w="9525">
            <a:solidFill>
              <a:schemeClr val="dk1"/>
            </a:solidFill>
            <a:prstDash val="solid"/>
            <a:round/>
            <a:headEnd len="sm" w="sm" type="none"/>
            <a:tailEnd len="sm" w="sm" type="none"/>
          </a:ln>
        </p:spPr>
        <p:txBody>
          <a:bodyPr anchorCtr="0" anchor="t" bIns="119600" lIns="119600" spcFirstLastPara="1" rIns="119600" wrap="square" tIns="119600">
            <a:noAutofit/>
          </a:bodyPr>
          <a:lstStyle/>
          <a:p>
            <a:pPr indent="0" lvl="0" marL="0" rtl="0" algn="l">
              <a:spcBef>
                <a:spcPts val="0"/>
              </a:spcBef>
              <a:spcAft>
                <a:spcPts val="0"/>
              </a:spcAft>
              <a:buNone/>
            </a:pPr>
            <a:r>
              <a:rPr b="1" lang="en" sz="1200">
                <a:solidFill>
                  <a:srgbClr val="E95C3D"/>
                </a:solidFill>
                <a:latin typeface="Inter"/>
                <a:ea typeface="Inter"/>
                <a:cs typeface="Inter"/>
                <a:sym typeface="Inter"/>
              </a:rPr>
              <a:t>Political Disempowerment: Colonized people were denied political sovereignty and often faced harsh, foreign- imposed legal systems. For example, in China, the Qing dynasty was weakened by foreign treaties and territorial concessions.</a:t>
            </a:r>
            <a:endParaRPr sz="1800"/>
          </a:p>
        </p:txBody>
      </p:sp>
      <p:pic>
        <p:nvPicPr>
          <p:cNvPr id="318" name="Google Shape;318;p49"/>
          <p:cNvPicPr preferRelativeResize="0"/>
          <p:nvPr/>
        </p:nvPicPr>
        <p:blipFill>
          <a:blip r:embed="rId5">
            <a:alphaModFix/>
          </a:blip>
          <a:stretch>
            <a:fillRect/>
          </a:stretch>
        </p:blipFill>
        <p:spPr>
          <a:xfrm>
            <a:off x="453701" y="992626"/>
            <a:ext cx="822875" cy="822875"/>
          </a:xfrm>
          <a:prstGeom prst="rect">
            <a:avLst/>
          </a:prstGeom>
          <a:noFill/>
          <a:ln>
            <a:noFill/>
          </a:ln>
        </p:spPr>
      </p:pic>
      <p:sp>
        <p:nvSpPr>
          <p:cNvPr id="319" name="Google Shape;319;p49"/>
          <p:cNvSpPr txBox="1"/>
          <p:nvPr/>
        </p:nvSpPr>
        <p:spPr>
          <a:xfrm>
            <a:off x="640600" y="7878800"/>
            <a:ext cx="1559700" cy="1048500"/>
          </a:xfrm>
          <a:prstGeom prst="rect">
            <a:avLst/>
          </a:prstGeom>
          <a:noFill/>
          <a:ln cap="flat" cmpd="sng" w="9525">
            <a:solidFill>
              <a:srgbClr val="9E9E9E"/>
            </a:solidFill>
            <a:prstDash val="solid"/>
            <a:round/>
            <a:headEnd len="sm" w="sm" type="none"/>
            <a:tailEnd len="sm" w="sm" type="none"/>
          </a:ln>
        </p:spPr>
        <p:txBody>
          <a:bodyPr anchorCtr="0" anchor="t" bIns="91425" lIns="91425" spcFirstLastPara="1" rIns="91425" wrap="square" tIns="91425">
            <a:noAutofit/>
          </a:bodyPr>
          <a:lstStyle/>
          <a:p>
            <a:pPr indent="0" lvl="0" marL="0" rtl="0" algn="ctr">
              <a:lnSpc>
                <a:spcPct val="150000"/>
              </a:lnSpc>
              <a:spcBef>
                <a:spcPts val="0"/>
              </a:spcBef>
              <a:spcAft>
                <a:spcPts val="0"/>
              </a:spcAft>
              <a:buNone/>
            </a:pPr>
            <a:r>
              <a:rPr lang="en" sz="1000">
                <a:solidFill>
                  <a:schemeClr val="dk1"/>
                </a:solidFill>
                <a:latin typeface="Inter"/>
                <a:ea typeface="Inter"/>
                <a:cs typeface="Inter"/>
                <a:sym typeface="Inter"/>
              </a:rPr>
              <a:t>Circle Type of Cause:</a:t>
            </a:r>
            <a:endParaRPr sz="1000">
              <a:solidFill>
                <a:schemeClr val="dk1"/>
              </a:solidFill>
              <a:latin typeface="Inter"/>
              <a:ea typeface="Inter"/>
              <a:cs typeface="Inter"/>
              <a:sym typeface="Inter"/>
            </a:endParaRPr>
          </a:p>
          <a:p>
            <a:pPr indent="0" lvl="0" marL="0" rtl="0" algn="ctr">
              <a:lnSpc>
                <a:spcPct val="150000"/>
              </a:lnSpc>
              <a:spcBef>
                <a:spcPts val="0"/>
              </a:spcBef>
              <a:spcAft>
                <a:spcPts val="0"/>
              </a:spcAft>
              <a:buNone/>
            </a:pPr>
            <a:r>
              <a:rPr lang="en" sz="1000">
                <a:solidFill>
                  <a:schemeClr val="dk1"/>
                </a:solidFill>
                <a:latin typeface="Inter"/>
                <a:ea typeface="Inter"/>
                <a:cs typeface="Inter"/>
                <a:sym typeface="Inter"/>
              </a:rPr>
              <a:t>Economic</a:t>
            </a:r>
            <a:endParaRPr sz="1000">
              <a:solidFill>
                <a:schemeClr val="dk1"/>
              </a:solidFill>
              <a:latin typeface="Inter"/>
              <a:ea typeface="Inter"/>
              <a:cs typeface="Inter"/>
              <a:sym typeface="Inter"/>
            </a:endParaRPr>
          </a:p>
          <a:p>
            <a:pPr indent="0" lvl="0" marL="0" rtl="0" algn="ctr">
              <a:lnSpc>
                <a:spcPct val="150000"/>
              </a:lnSpc>
              <a:spcBef>
                <a:spcPts val="0"/>
              </a:spcBef>
              <a:spcAft>
                <a:spcPts val="0"/>
              </a:spcAft>
              <a:buNone/>
            </a:pPr>
            <a:r>
              <a:rPr lang="en" sz="1000">
                <a:solidFill>
                  <a:schemeClr val="dk1"/>
                </a:solidFill>
                <a:latin typeface="Inter"/>
                <a:ea typeface="Inter"/>
                <a:cs typeface="Inter"/>
                <a:sym typeface="Inter"/>
              </a:rPr>
              <a:t>Political</a:t>
            </a:r>
            <a:endParaRPr sz="1000">
              <a:solidFill>
                <a:schemeClr val="dk1"/>
              </a:solidFill>
              <a:latin typeface="Inter"/>
              <a:ea typeface="Inter"/>
              <a:cs typeface="Inter"/>
              <a:sym typeface="Inter"/>
            </a:endParaRPr>
          </a:p>
          <a:p>
            <a:pPr indent="0" lvl="0" marL="0" rtl="0" algn="ctr">
              <a:lnSpc>
                <a:spcPct val="150000"/>
              </a:lnSpc>
              <a:spcBef>
                <a:spcPts val="0"/>
              </a:spcBef>
              <a:spcAft>
                <a:spcPts val="0"/>
              </a:spcAft>
              <a:buNone/>
            </a:pPr>
            <a:r>
              <a:rPr lang="en" sz="1000">
                <a:solidFill>
                  <a:schemeClr val="dk1"/>
                </a:solidFill>
                <a:latin typeface="Inter"/>
                <a:ea typeface="Inter"/>
                <a:cs typeface="Inter"/>
                <a:sym typeface="Inter"/>
              </a:rPr>
              <a:t>Cultural</a:t>
            </a:r>
            <a:endParaRPr sz="1000">
              <a:solidFill>
                <a:schemeClr val="dk1"/>
              </a:solidFill>
              <a:latin typeface="Inter"/>
              <a:ea typeface="Inter"/>
              <a:cs typeface="Inter"/>
              <a:sym typeface="Inter"/>
            </a:endParaRPr>
          </a:p>
        </p:txBody>
      </p:sp>
      <p:sp>
        <p:nvSpPr>
          <p:cNvPr id="320" name="Google Shape;320;p49"/>
          <p:cNvSpPr txBox="1"/>
          <p:nvPr/>
        </p:nvSpPr>
        <p:spPr>
          <a:xfrm>
            <a:off x="2925800" y="7937700"/>
            <a:ext cx="1559700" cy="1048500"/>
          </a:xfrm>
          <a:prstGeom prst="rect">
            <a:avLst/>
          </a:prstGeom>
          <a:noFill/>
          <a:ln cap="flat" cmpd="sng" w="9525">
            <a:solidFill>
              <a:srgbClr val="9E9E9E"/>
            </a:solidFill>
            <a:prstDash val="solid"/>
            <a:round/>
            <a:headEnd len="sm" w="sm" type="none"/>
            <a:tailEnd len="sm" w="sm" type="none"/>
          </a:ln>
        </p:spPr>
        <p:txBody>
          <a:bodyPr anchorCtr="0" anchor="t" bIns="91425" lIns="91425" spcFirstLastPara="1" rIns="91425" wrap="square" tIns="91425">
            <a:noAutofit/>
          </a:bodyPr>
          <a:lstStyle/>
          <a:p>
            <a:pPr indent="0" lvl="0" marL="0" rtl="0" algn="ctr">
              <a:lnSpc>
                <a:spcPct val="150000"/>
              </a:lnSpc>
              <a:spcBef>
                <a:spcPts val="0"/>
              </a:spcBef>
              <a:spcAft>
                <a:spcPts val="0"/>
              </a:spcAft>
              <a:buNone/>
            </a:pPr>
            <a:r>
              <a:rPr lang="en" sz="1000">
                <a:solidFill>
                  <a:schemeClr val="dk1"/>
                </a:solidFill>
                <a:latin typeface="Inter"/>
                <a:ea typeface="Inter"/>
                <a:cs typeface="Inter"/>
                <a:sym typeface="Inter"/>
              </a:rPr>
              <a:t>Circle Type of Cause:</a:t>
            </a:r>
            <a:endParaRPr sz="1000">
              <a:solidFill>
                <a:schemeClr val="dk1"/>
              </a:solidFill>
              <a:latin typeface="Inter"/>
              <a:ea typeface="Inter"/>
              <a:cs typeface="Inter"/>
              <a:sym typeface="Inter"/>
            </a:endParaRPr>
          </a:p>
          <a:p>
            <a:pPr indent="0" lvl="0" marL="0" rtl="0" algn="ctr">
              <a:lnSpc>
                <a:spcPct val="150000"/>
              </a:lnSpc>
              <a:spcBef>
                <a:spcPts val="0"/>
              </a:spcBef>
              <a:spcAft>
                <a:spcPts val="0"/>
              </a:spcAft>
              <a:buNone/>
            </a:pPr>
            <a:r>
              <a:rPr lang="en" sz="1000">
                <a:solidFill>
                  <a:schemeClr val="dk1"/>
                </a:solidFill>
                <a:latin typeface="Inter"/>
                <a:ea typeface="Inter"/>
                <a:cs typeface="Inter"/>
                <a:sym typeface="Inter"/>
              </a:rPr>
              <a:t>Economic</a:t>
            </a:r>
            <a:endParaRPr sz="1000">
              <a:solidFill>
                <a:schemeClr val="dk1"/>
              </a:solidFill>
              <a:latin typeface="Inter"/>
              <a:ea typeface="Inter"/>
              <a:cs typeface="Inter"/>
              <a:sym typeface="Inter"/>
            </a:endParaRPr>
          </a:p>
          <a:p>
            <a:pPr indent="0" lvl="0" marL="0" rtl="0" algn="ctr">
              <a:lnSpc>
                <a:spcPct val="150000"/>
              </a:lnSpc>
              <a:spcBef>
                <a:spcPts val="0"/>
              </a:spcBef>
              <a:spcAft>
                <a:spcPts val="0"/>
              </a:spcAft>
              <a:buNone/>
            </a:pPr>
            <a:r>
              <a:rPr lang="en" sz="1000">
                <a:solidFill>
                  <a:schemeClr val="dk1"/>
                </a:solidFill>
                <a:latin typeface="Inter"/>
                <a:ea typeface="Inter"/>
                <a:cs typeface="Inter"/>
                <a:sym typeface="Inter"/>
              </a:rPr>
              <a:t>Political</a:t>
            </a:r>
            <a:endParaRPr sz="1000">
              <a:solidFill>
                <a:schemeClr val="dk1"/>
              </a:solidFill>
              <a:latin typeface="Inter"/>
              <a:ea typeface="Inter"/>
              <a:cs typeface="Inter"/>
              <a:sym typeface="Inter"/>
            </a:endParaRPr>
          </a:p>
          <a:p>
            <a:pPr indent="0" lvl="0" marL="0" rtl="0" algn="ctr">
              <a:lnSpc>
                <a:spcPct val="150000"/>
              </a:lnSpc>
              <a:spcBef>
                <a:spcPts val="0"/>
              </a:spcBef>
              <a:spcAft>
                <a:spcPts val="0"/>
              </a:spcAft>
              <a:buNone/>
            </a:pPr>
            <a:r>
              <a:rPr lang="en" sz="1000">
                <a:solidFill>
                  <a:schemeClr val="dk1"/>
                </a:solidFill>
                <a:latin typeface="Inter"/>
                <a:ea typeface="Inter"/>
                <a:cs typeface="Inter"/>
                <a:sym typeface="Inter"/>
              </a:rPr>
              <a:t>Cultural</a:t>
            </a:r>
            <a:endParaRPr sz="1000">
              <a:solidFill>
                <a:schemeClr val="dk1"/>
              </a:solidFill>
              <a:latin typeface="Inter"/>
              <a:ea typeface="Inter"/>
              <a:cs typeface="Inter"/>
              <a:sym typeface="Inter"/>
            </a:endParaRPr>
          </a:p>
        </p:txBody>
      </p:sp>
      <p:sp>
        <p:nvSpPr>
          <p:cNvPr id="321" name="Google Shape;321;p49"/>
          <p:cNvSpPr txBox="1"/>
          <p:nvPr/>
        </p:nvSpPr>
        <p:spPr>
          <a:xfrm>
            <a:off x="2925925" y="3904500"/>
            <a:ext cx="1559700" cy="1048500"/>
          </a:xfrm>
          <a:prstGeom prst="rect">
            <a:avLst/>
          </a:prstGeom>
          <a:noFill/>
          <a:ln cap="flat" cmpd="sng" w="9525">
            <a:solidFill>
              <a:srgbClr val="9E9E9E"/>
            </a:solidFill>
            <a:prstDash val="solid"/>
            <a:round/>
            <a:headEnd len="sm" w="sm" type="none"/>
            <a:tailEnd len="sm" w="sm" type="none"/>
          </a:ln>
        </p:spPr>
        <p:txBody>
          <a:bodyPr anchorCtr="0" anchor="t" bIns="91425" lIns="91425" spcFirstLastPara="1" rIns="91425" wrap="square" tIns="91425">
            <a:noAutofit/>
          </a:bodyPr>
          <a:lstStyle/>
          <a:p>
            <a:pPr indent="0" lvl="0" marL="0" rtl="0" algn="ctr">
              <a:lnSpc>
                <a:spcPct val="150000"/>
              </a:lnSpc>
              <a:spcBef>
                <a:spcPts val="0"/>
              </a:spcBef>
              <a:spcAft>
                <a:spcPts val="0"/>
              </a:spcAft>
              <a:buNone/>
            </a:pPr>
            <a:r>
              <a:rPr lang="en" sz="1000">
                <a:solidFill>
                  <a:schemeClr val="dk1"/>
                </a:solidFill>
                <a:latin typeface="Inter"/>
                <a:ea typeface="Inter"/>
                <a:cs typeface="Inter"/>
                <a:sym typeface="Inter"/>
              </a:rPr>
              <a:t>Circle Type of Cause:</a:t>
            </a:r>
            <a:endParaRPr sz="1000">
              <a:solidFill>
                <a:schemeClr val="dk1"/>
              </a:solidFill>
              <a:latin typeface="Inter"/>
              <a:ea typeface="Inter"/>
              <a:cs typeface="Inter"/>
              <a:sym typeface="Inter"/>
            </a:endParaRPr>
          </a:p>
          <a:p>
            <a:pPr indent="0" lvl="0" marL="0" rtl="0" algn="ctr">
              <a:lnSpc>
                <a:spcPct val="150000"/>
              </a:lnSpc>
              <a:spcBef>
                <a:spcPts val="0"/>
              </a:spcBef>
              <a:spcAft>
                <a:spcPts val="0"/>
              </a:spcAft>
              <a:buNone/>
            </a:pPr>
            <a:r>
              <a:rPr lang="en" sz="1000">
                <a:solidFill>
                  <a:schemeClr val="dk1"/>
                </a:solidFill>
                <a:latin typeface="Inter"/>
                <a:ea typeface="Inter"/>
                <a:cs typeface="Inter"/>
                <a:sym typeface="Inter"/>
              </a:rPr>
              <a:t>Economic</a:t>
            </a:r>
            <a:endParaRPr sz="1000">
              <a:solidFill>
                <a:schemeClr val="dk1"/>
              </a:solidFill>
              <a:latin typeface="Inter"/>
              <a:ea typeface="Inter"/>
              <a:cs typeface="Inter"/>
              <a:sym typeface="Inter"/>
            </a:endParaRPr>
          </a:p>
          <a:p>
            <a:pPr indent="0" lvl="0" marL="0" rtl="0" algn="ctr">
              <a:lnSpc>
                <a:spcPct val="150000"/>
              </a:lnSpc>
              <a:spcBef>
                <a:spcPts val="0"/>
              </a:spcBef>
              <a:spcAft>
                <a:spcPts val="0"/>
              </a:spcAft>
              <a:buNone/>
            </a:pPr>
            <a:r>
              <a:rPr lang="en" sz="1000">
                <a:solidFill>
                  <a:schemeClr val="dk1"/>
                </a:solidFill>
                <a:latin typeface="Inter"/>
                <a:ea typeface="Inter"/>
                <a:cs typeface="Inter"/>
                <a:sym typeface="Inter"/>
              </a:rPr>
              <a:t>Political</a:t>
            </a:r>
            <a:endParaRPr sz="1000">
              <a:solidFill>
                <a:schemeClr val="dk1"/>
              </a:solidFill>
              <a:latin typeface="Inter"/>
              <a:ea typeface="Inter"/>
              <a:cs typeface="Inter"/>
              <a:sym typeface="Inter"/>
            </a:endParaRPr>
          </a:p>
          <a:p>
            <a:pPr indent="0" lvl="0" marL="0" rtl="0" algn="ctr">
              <a:lnSpc>
                <a:spcPct val="150000"/>
              </a:lnSpc>
              <a:spcBef>
                <a:spcPts val="0"/>
              </a:spcBef>
              <a:spcAft>
                <a:spcPts val="0"/>
              </a:spcAft>
              <a:buNone/>
            </a:pPr>
            <a:r>
              <a:rPr lang="en" sz="1000">
                <a:solidFill>
                  <a:schemeClr val="dk1"/>
                </a:solidFill>
                <a:latin typeface="Inter"/>
                <a:ea typeface="Inter"/>
                <a:cs typeface="Inter"/>
                <a:sym typeface="Inter"/>
              </a:rPr>
              <a:t>Cultural</a:t>
            </a:r>
            <a:endParaRPr sz="1000">
              <a:solidFill>
                <a:schemeClr val="dk1"/>
              </a:solidFill>
              <a:latin typeface="Inter"/>
              <a:ea typeface="Inter"/>
              <a:cs typeface="Inter"/>
              <a:sym typeface="Inter"/>
            </a:endParaRPr>
          </a:p>
        </p:txBody>
      </p:sp>
      <p:sp>
        <p:nvSpPr>
          <p:cNvPr id="322" name="Google Shape;322;p49"/>
          <p:cNvSpPr/>
          <p:nvPr/>
        </p:nvSpPr>
        <p:spPr>
          <a:xfrm>
            <a:off x="1006000" y="8141400"/>
            <a:ext cx="828900" cy="253500"/>
          </a:xfrm>
          <a:prstGeom prst="ellipse">
            <a:avLst/>
          </a:prstGeom>
          <a:noFill/>
          <a:ln cap="flat" cmpd="sng" w="19050">
            <a:solidFill>
              <a:srgbClr val="E95C3D"/>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323" name="Google Shape;323;p49"/>
          <p:cNvSpPr/>
          <p:nvPr/>
        </p:nvSpPr>
        <p:spPr>
          <a:xfrm>
            <a:off x="3339325" y="8673800"/>
            <a:ext cx="828900" cy="253500"/>
          </a:xfrm>
          <a:prstGeom prst="ellipse">
            <a:avLst/>
          </a:prstGeom>
          <a:noFill/>
          <a:ln cap="flat" cmpd="sng" w="19050">
            <a:solidFill>
              <a:srgbClr val="E95C3D"/>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324" name="Google Shape;324;p49"/>
          <p:cNvSpPr/>
          <p:nvPr/>
        </p:nvSpPr>
        <p:spPr>
          <a:xfrm>
            <a:off x="3339325" y="4382775"/>
            <a:ext cx="828900" cy="253500"/>
          </a:xfrm>
          <a:prstGeom prst="ellipse">
            <a:avLst/>
          </a:prstGeom>
          <a:noFill/>
          <a:ln cap="flat" cmpd="sng" w="19050">
            <a:solidFill>
              <a:srgbClr val="E95C3D"/>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57" name="Shape 157"/>
        <p:cNvGrpSpPr/>
        <p:nvPr/>
      </p:nvGrpSpPr>
      <p:grpSpPr>
        <a:xfrm>
          <a:off x="0" y="0"/>
          <a:ext cx="0" cy="0"/>
          <a:chOff x="0" y="0"/>
          <a:chExt cx="0" cy="0"/>
        </a:xfrm>
      </p:grpSpPr>
      <p:sp>
        <p:nvSpPr>
          <p:cNvPr id="158" name="Google Shape;158;p38"/>
          <p:cNvSpPr txBox="1"/>
          <p:nvPr/>
        </p:nvSpPr>
        <p:spPr>
          <a:xfrm>
            <a:off x="0" y="0"/>
            <a:ext cx="7772400" cy="669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a:solidFill>
                  <a:schemeClr val="dk1"/>
                </a:solidFill>
                <a:latin typeface="Halant"/>
                <a:ea typeface="Halant"/>
                <a:cs typeface="Halant"/>
                <a:sym typeface="Halant"/>
              </a:rPr>
              <a:t>Contextualization &amp; Causation</a:t>
            </a:r>
            <a:endParaRPr>
              <a:solidFill>
                <a:schemeClr val="dk1"/>
              </a:solidFill>
              <a:latin typeface="Halant"/>
              <a:ea typeface="Halant"/>
              <a:cs typeface="Halant"/>
              <a:sym typeface="Halant"/>
            </a:endParaRPr>
          </a:p>
          <a:p>
            <a:pPr indent="0" lvl="0" marL="0" rtl="0" algn="ctr">
              <a:spcBef>
                <a:spcPts val="0"/>
              </a:spcBef>
              <a:spcAft>
                <a:spcPts val="0"/>
              </a:spcAft>
              <a:buNone/>
            </a:pPr>
            <a:r>
              <a:rPr lang="en" sz="1900">
                <a:solidFill>
                  <a:schemeClr val="dk1"/>
                </a:solidFill>
                <a:latin typeface="Plus Jakarta Sans"/>
                <a:ea typeface="Plus Jakarta Sans"/>
                <a:cs typeface="Plus Jakarta Sans"/>
                <a:sym typeface="Plus Jakarta Sans"/>
              </a:rPr>
              <a:t>Boxer Rebellion</a:t>
            </a:r>
            <a:endParaRPr sz="1900">
              <a:solidFill>
                <a:schemeClr val="dk1"/>
              </a:solidFill>
              <a:latin typeface="Plus Jakarta Sans"/>
              <a:ea typeface="Plus Jakarta Sans"/>
              <a:cs typeface="Plus Jakarta Sans"/>
              <a:sym typeface="Plus Jakarta Sans"/>
            </a:endParaRPr>
          </a:p>
        </p:txBody>
      </p:sp>
      <p:sp>
        <p:nvSpPr>
          <p:cNvPr id="159" name="Google Shape;159;p38"/>
          <p:cNvSpPr txBox="1"/>
          <p:nvPr/>
        </p:nvSpPr>
        <p:spPr>
          <a:xfrm>
            <a:off x="5542353" y="96369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60" name="Google Shape;160;p38"/>
          <p:cNvPicPr preferRelativeResize="0"/>
          <p:nvPr/>
        </p:nvPicPr>
        <p:blipFill>
          <a:blip r:embed="rId3">
            <a:alphaModFix/>
          </a:blip>
          <a:stretch>
            <a:fillRect/>
          </a:stretch>
        </p:blipFill>
        <p:spPr>
          <a:xfrm>
            <a:off x="390131" y="9513171"/>
            <a:ext cx="431174" cy="431174"/>
          </a:xfrm>
          <a:prstGeom prst="rect">
            <a:avLst/>
          </a:prstGeom>
          <a:noFill/>
          <a:ln>
            <a:noFill/>
          </a:ln>
        </p:spPr>
      </p:pic>
      <p:sp>
        <p:nvSpPr>
          <p:cNvPr id="161" name="Google Shape;161;p38"/>
          <p:cNvSpPr txBox="1"/>
          <p:nvPr/>
        </p:nvSpPr>
        <p:spPr>
          <a:xfrm>
            <a:off x="2974875" y="96369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62" name="Google Shape;162;p38"/>
          <p:cNvPicPr preferRelativeResize="0"/>
          <p:nvPr/>
        </p:nvPicPr>
        <p:blipFill>
          <a:blip r:embed="rId4">
            <a:alphaModFix/>
          </a:blip>
          <a:stretch>
            <a:fillRect/>
          </a:stretch>
        </p:blipFill>
        <p:spPr>
          <a:xfrm>
            <a:off x="216272" y="154797"/>
            <a:ext cx="1056536" cy="438114"/>
          </a:xfrm>
          <a:prstGeom prst="rect">
            <a:avLst/>
          </a:prstGeom>
          <a:noFill/>
          <a:ln>
            <a:noFill/>
          </a:ln>
        </p:spPr>
      </p:pic>
      <p:sp>
        <p:nvSpPr>
          <p:cNvPr id="163" name="Google Shape;163;p38"/>
          <p:cNvSpPr txBox="1"/>
          <p:nvPr/>
        </p:nvSpPr>
        <p:spPr>
          <a:xfrm>
            <a:off x="457200" y="1155250"/>
            <a:ext cx="6858000" cy="3693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200">
                <a:solidFill>
                  <a:schemeClr val="dk1"/>
                </a:solidFill>
                <a:latin typeface="Halant"/>
                <a:ea typeface="Halant"/>
                <a:cs typeface="Halant"/>
                <a:sym typeface="Halant"/>
              </a:rPr>
              <a:t>Directions: </a:t>
            </a:r>
            <a:r>
              <a:rPr lang="en" sz="1200">
                <a:solidFill>
                  <a:schemeClr val="dk1"/>
                </a:solidFill>
                <a:latin typeface="Halant"/>
                <a:ea typeface="Halant"/>
                <a:cs typeface="Halant"/>
                <a:sym typeface="Halant"/>
              </a:rPr>
              <a:t>After completing the reading, answer the following questions.</a:t>
            </a:r>
            <a:endParaRPr sz="1200">
              <a:solidFill>
                <a:schemeClr val="dk1"/>
              </a:solidFill>
              <a:latin typeface="Halant"/>
              <a:ea typeface="Halant"/>
              <a:cs typeface="Halant"/>
              <a:sym typeface="Halant"/>
            </a:endParaRPr>
          </a:p>
        </p:txBody>
      </p:sp>
      <p:graphicFrame>
        <p:nvGraphicFramePr>
          <p:cNvPr id="164" name="Google Shape;164;p38"/>
          <p:cNvGraphicFramePr/>
          <p:nvPr/>
        </p:nvGraphicFramePr>
        <p:xfrm>
          <a:off x="478100" y="1663650"/>
          <a:ext cx="3000000" cy="3000000"/>
        </p:xfrm>
        <a:graphic>
          <a:graphicData uri="http://schemas.openxmlformats.org/drawingml/2006/table">
            <a:tbl>
              <a:tblPr>
                <a:noFill/>
                <a:tableStyleId>{1D1D8220-8411-4A5B-BBF7-AEBB202106F0}</a:tableStyleId>
              </a:tblPr>
              <a:tblGrid>
                <a:gridCol w="3313050"/>
                <a:gridCol w="3313050"/>
              </a:tblGrid>
              <a:tr h="422450">
                <a:tc>
                  <a:txBody>
                    <a:bodyPr/>
                    <a:lstStyle/>
                    <a:p>
                      <a:pPr indent="0" lvl="0" marL="0" rtl="0" algn="ctr">
                        <a:lnSpc>
                          <a:spcPct val="100000"/>
                        </a:lnSpc>
                        <a:spcBef>
                          <a:spcPts val="0"/>
                        </a:spcBef>
                        <a:spcAft>
                          <a:spcPts val="0"/>
                        </a:spcAft>
                        <a:buNone/>
                      </a:pPr>
                      <a:r>
                        <a:rPr lang="en" sz="1200">
                          <a:solidFill>
                            <a:schemeClr val="dk1"/>
                          </a:solidFill>
                          <a:latin typeface="Inter"/>
                          <a:ea typeface="Inter"/>
                          <a:cs typeface="Inter"/>
                          <a:sym typeface="Inter"/>
                        </a:rPr>
                        <a:t>1. Choose a type of context and explain how it set the stage for the Boxer Rebellion. </a:t>
                      </a:r>
                      <a:r>
                        <a:rPr lang="en" sz="1000">
                          <a:solidFill>
                            <a:schemeClr val="dk1"/>
                          </a:solidFill>
                          <a:latin typeface="Inter"/>
                          <a:ea typeface="Inter"/>
                          <a:cs typeface="Inter"/>
                          <a:sym typeface="Inter"/>
                        </a:rPr>
                        <a:t>(Social, Political, Ideological, Geographic, Economic, Cultural)</a:t>
                      </a:r>
                      <a:endParaRPr sz="1000">
                        <a:latin typeface="Inter"/>
                        <a:ea typeface="Inter"/>
                        <a:cs typeface="Inter"/>
                        <a:sym typeface="Inter"/>
                      </a:endParaRPr>
                    </a:p>
                  </a:txBody>
                  <a:tcPr marT="91425" marB="91425" marR="91425" marL="91425" anchor="ctr">
                    <a:solidFill>
                      <a:srgbClr val="D9D9D9"/>
                    </a:solidFill>
                  </a:tcPr>
                </a:tc>
                <a:tc>
                  <a:txBody>
                    <a:bodyPr/>
                    <a:lstStyle/>
                    <a:p>
                      <a:pPr indent="0" lvl="0" marL="0" rtl="0" algn="ctr">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2. </a:t>
                      </a:r>
                      <a:r>
                        <a:rPr lang="en" sz="1200">
                          <a:solidFill>
                            <a:schemeClr val="dk1"/>
                          </a:solidFill>
                          <a:latin typeface="Inter"/>
                          <a:ea typeface="Inter"/>
                          <a:cs typeface="Inter"/>
                          <a:sym typeface="Inter"/>
                        </a:rPr>
                        <a:t>What were the main causes of the Boxer Rebellion in China?</a:t>
                      </a:r>
                      <a:endParaRPr sz="1200">
                        <a:latin typeface="Inter"/>
                        <a:ea typeface="Inter"/>
                        <a:cs typeface="Inter"/>
                        <a:sym typeface="Inter"/>
                      </a:endParaRPr>
                    </a:p>
                  </a:txBody>
                  <a:tcPr marT="91425" marB="91425" marR="91425" marL="91425" anchor="ctr">
                    <a:solidFill>
                      <a:srgbClr val="D9D9D9"/>
                    </a:solidFill>
                  </a:tcPr>
                </a:tc>
              </a:tr>
              <a:tr h="2410575">
                <a:tc>
                  <a:txBody>
                    <a:bodyPr/>
                    <a:lstStyle/>
                    <a:p>
                      <a:pPr indent="0" lvl="0" marL="0" rtl="0" algn="l">
                        <a:lnSpc>
                          <a:spcPct val="100000"/>
                        </a:lnSpc>
                        <a:spcBef>
                          <a:spcPts val="0"/>
                        </a:spcBef>
                        <a:spcAft>
                          <a:spcPts val="0"/>
                        </a:spcAft>
                        <a:buNone/>
                      </a:pPr>
                      <a:r>
                        <a:t/>
                      </a:r>
                      <a:endParaRPr b="1" sz="1200">
                        <a:solidFill>
                          <a:schemeClr val="accent1"/>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chemeClr val="accent1"/>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chemeClr val="accent1"/>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chemeClr val="accent1"/>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chemeClr val="accent1"/>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chemeClr val="accent1"/>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chemeClr val="accent1"/>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chemeClr val="accent1"/>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chemeClr val="accent1"/>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chemeClr val="accent1"/>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chemeClr val="accent1"/>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chemeClr val="accent1"/>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chemeClr val="accent1"/>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chemeClr val="accent1"/>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chemeClr val="accent1"/>
                        </a:solidFill>
                        <a:latin typeface="Inter"/>
                        <a:ea typeface="Inter"/>
                        <a:cs typeface="Inter"/>
                        <a:sym typeface="Inter"/>
                      </a:endParaRPr>
                    </a:p>
                  </a:txBody>
                  <a:tcPr marT="91425" marB="91425" marR="91425" marL="91425">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Clr>
                          <a:schemeClr val="dk1"/>
                        </a:buClr>
                        <a:buSzPts val="1100"/>
                        <a:buFont typeface="Arial"/>
                        <a:buNone/>
                      </a:pPr>
                      <a:r>
                        <a:t/>
                      </a:r>
                      <a:endParaRPr b="1" sz="1200">
                        <a:solidFill>
                          <a:srgbClr val="E95C3D"/>
                        </a:solidFill>
                        <a:latin typeface="Inter"/>
                        <a:ea typeface="Inter"/>
                        <a:cs typeface="Inter"/>
                        <a:sym typeface="Inter"/>
                      </a:endParaRPr>
                    </a:p>
                  </a:txBody>
                  <a:tcPr marT="91425" marB="91425" marR="91425" marL="91425">
                    <a:lnB cap="flat" cmpd="sng" w="9525">
                      <a:solidFill>
                        <a:srgbClr val="9E9E9E"/>
                      </a:solidFill>
                      <a:prstDash val="solid"/>
                      <a:round/>
                      <a:headEnd len="sm" w="sm" type="none"/>
                      <a:tailEnd len="sm" w="sm" type="none"/>
                    </a:lnB>
                  </a:tcPr>
                </a:tc>
              </a:tr>
              <a:tr h="779125">
                <a:tc>
                  <a:txBody>
                    <a:bodyPr/>
                    <a:lstStyle/>
                    <a:p>
                      <a:pPr indent="0" lvl="0" marL="0" rtl="0" algn="ctr">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3</a:t>
                      </a:r>
                      <a:r>
                        <a:rPr lang="en" sz="1200">
                          <a:solidFill>
                            <a:schemeClr val="dk1"/>
                          </a:solidFill>
                          <a:latin typeface="Inter"/>
                          <a:ea typeface="Inter"/>
                          <a:cs typeface="Inter"/>
                          <a:sym typeface="Inter"/>
                        </a:rPr>
                        <a:t>. How did foreign nations respond to the Boxer Rebellion?</a:t>
                      </a:r>
                      <a:endParaRPr sz="1200">
                        <a:solidFill>
                          <a:srgbClr val="E95C3D"/>
                        </a:solidFill>
                        <a:latin typeface="Inter"/>
                        <a:ea typeface="Inter"/>
                        <a:cs typeface="Inter"/>
                        <a:sym typeface="Inter"/>
                      </a:endParaRPr>
                    </a:p>
                  </a:txBody>
                  <a:tcPr marT="91425" marB="91425" marR="91425" marL="91425"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D9D9D9"/>
                    </a:solidFill>
                  </a:tcPr>
                </a:tc>
                <a:tc>
                  <a:txBody>
                    <a:bodyPr/>
                    <a:lstStyle/>
                    <a:p>
                      <a:pPr indent="0" lvl="0" marL="0" rtl="0" algn="ctr">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4</a:t>
                      </a:r>
                      <a:r>
                        <a:rPr lang="en" sz="1200">
                          <a:solidFill>
                            <a:schemeClr val="dk1"/>
                          </a:solidFill>
                          <a:latin typeface="Inter"/>
                          <a:ea typeface="Inter"/>
                          <a:cs typeface="Inter"/>
                          <a:sym typeface="Inter"/>
                        </a:rPr>
                        <a:t>. Why do you think the Boxer Rebellion targeted both foreigners and Chinese Christians specifically?</a:t>
                      </a:r>
                      <a:endParaRPr sz="1200">
                        <a:latin typeface="Inter"/>
                        <a:ea typeface="Inter"/>
                        <a:cs typeface="Inter"/>
                        <a:sym typeface="Inter"/>
                      </a:endParaRPr>
                    </a:p>
                  </a:txBody>
                  <a:tcPr marT="91425" marB="91425" marR="91425" marL="91425"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D9D9D9"/>
                    </a:solidFill>
                  </a:tcPr>
                </a:tc>
              </a:tr>
              <a:tr h="779125">
                <a:tc>
                  <a:txBody>
                    <a:bodyPr/>
                    <a:lstStyle/>
                    <a:p>
                      <a:pPr indent="0" lvl="0" marL="0" rtl="0" algn="l">
                        <a:lnSpc>
                          <a:spcPct val="100000"/>
                        </a:lnSpc>
                        <a:spcBef>
                          <a:spcPts val="0"/>
                        </a:spcBef>
                        <a:spcAft>
                          <a:spcPts val="0"/>
                        </a:spcAft>
                        <a:buNone/>
                      </a:pPr>
                      <a:r>
                        <a:t/>
                      </a:r>
                      <a:endParaRPr b="1" sz="1200">
                        <a:solidFill>
                          <a:schemeClr val="accent1"/>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chemeClr val="accent1"/>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chemeClr val="accent1"/>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chemeClr val="accent1"/>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chemeClr val="accent1"/>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chemeClr val="accent1"/>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chemeClr val="accent1"/>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chemeClr val="accent1"/>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chemeClr val="accent1"/>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chemeClr val="accent1"/>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chemeClr val="accent1"/>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chemeClr val="accent1"/>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chemeClr val="accent1"/>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chemeClr val="accent1"/>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chemeClr val="accent1"/>
                        </a:solidFill>
                        <a:latin typeface="Inter"/>
                        <a:ea typeface="Inter"/>
                        <a:cs typeface="Inter"/>
                        <a:sym typeface="Inter"/>
                      </a:endParaRPr>
                    </a:p>
                  </a:txBody>
                  <a:tcPr marT="91425" marB="91425" marR="91425" marL="91425">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Clr>
                          <a:schemeClr val="dk1"/>
                        </a:buClr>
                        <a:buSzPts val="1100"/>
                        <a:buFont typeface="Arial"/>
                        <a:buNone/>
                      </a:pPr>
                      <a:r>
                        <a:t/>
                      </a:r>
                      <a:endParaRPr b="1" sz="1200">
                        <a:solidFill>
                          <a:srgbClr val="E95C3D"/>
                        </a:solidFill>
                        <a:latin typeface="Inter"/>
                        <a:ea typeface="Inter"/>
                        <a:cs typeface="Inter"/>
                        <a:sym typeface="Inter"/>
                      </a:endParaRPr>
                    </a:p>
                  </a:txBody>
                  <a:tcPr marT="91425" marB="91425" marR="91425" marL="91425">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165" name="Google Shape;165;p38"/>
          <p:cNvSpPr txBox="1"/>
          <p:nvPr/>
        </p:nvSpPr>
        <p:spPr>
          <a:xfrm>
            <a:off x="338625" y="775813"/>
            <a:ext cx="7112400" cy="361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______________________________________  Date: ________ Class: ____________________</a:t>
            </a:r>
            <a:endParaRPr b="1" sz="1200">
              <a:solidFill>
                <a:srgbClr val="000000"/>
              </a:solidFill>
              <a:latin typeface="Inter"/>
              <a:ea typeface="Inter"/>
              <a:cs typeface="Inter"/>
              <a:sym typeface="Inte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69" name="Shape 169"/>
        <p:cNvGrpSpPr/>
        <p:nvPr/>
      </p:nvGrpSpPr>
      <p:grpSpPr>
        <a:xfrm>
          <a:off x="0" y="0"/>
          <a:ext cx="0" cy="0"/>
          <a:chOff x="0" y="0"/>
          <a:chExt cx="0" cy="0"/>
        </a:xfrm>
      </p:grpSpPr>
      <p:sp>
        <p:nvSpPr>
          <p:cNvPr id="170" name="Google Shape;170;p39"/>
          <p:cNvSpPr txBox="1"/>
          <p:nvPr/>
        </p:nvSpPr>
        <p:spPr>
          <a:xfrm>
            <a:off x="0" y="0"/>
            <a:ext cx="7772400" cy="669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a:solidFill>
                  <a:schemeClr val="dk1"/>
                </a:solidFill>
                <a:latin typeface="Halant"/>
                <a:ea typeface="Halant"/>
                <a:cs typeface="Halant"/>
                <a:sym typeface="Halant"/>
              </a:rPr>
              <a:t>Contextualization &amp; Causation</a:t>
            </a:r>
            <a:endParaRPr>
              <a:solidFill>
                <a:schemeClr val="dk1"/>
              </a:solidFill>
              <a:latin typeface="Halant"/>
              <a:ea typeface="Halant"/>
              <a:cs typeface="Halant"/>
              <a:sym typeface="Halant"/>
            </a:endParaRPr>
          </a:p>
          <a:p>
            <a:pPr indent="0" lvl="0" marL="0" rtl="0" algn="ctr">
              <a:spcBef>
                <a:spcPts val="0"/>
              </a:spcBef>
              <a:spcAft>
                <a:spcPts val="0"/>
              </a:spcAft>
              <a:buNone/>
            </a:pPr>
            <a:r>
              <a:rPr lang="en" sz="1900">
                <a:solidFill>
                  <a:schemeClr val="dk1"/>
                </a:solidFill>
                <a:latin typeface="Plus Jakarta Sans"/>
                <a:ea typeface="Plus Jakarta Sans"/>
                <a:cs typeface="Plus Jakarta Sans"/>
                <a:sym typeface="Plus Jakarta Sans"/>
              </a:rPr>
              <a:t>Sepoy Re</a:t>
            </a:r>
            <a:r>
              <a:rPr lang="en" sz="1900">
                <a:solidFill>
                  <a:schemeClr val="dk1"/>
                </a:solidFill>
                <a:latin typeface="Plus Jakarta Sans"/>
                <a:ea typeface="Plus Jakarta Sans"/>
                <a:cs typeface="Plus Jakarta Sans"/>
                <a:sym typeface="Plus Jakarta Sans"/>
              </a:rPr>
              <a:t>volt</a:t>
            </a:r>
            <a:endParaRPr sz="1900">
              <a:solidFill>
                <a:schemeClr val="dk1"/>
              </a:solidFill>
              <a:latin typeface="Plus Jakarta Sans"/>
              <a:ea typeface="Plus Jakarta Sans"/>
              <a:cs typeface="Plus Jakarta Sans"/>
              <a:sym typeface="Plus Jakarta Sans"/>
            </a:endParaRPr>
          </a:p>
        </p:txBody>
      </p:sp>
      <p:sp>
        <p:nvSpPr>
          <p:cNvPr id="171" name="Google Shape;171;p39"/>
          <p:cNvSpPr txBox="1"/>
          <p:nvPr/>
        </p:nvSpPr>
        <p:spPr>
          <a:xfrm>
            <a:off x="5542353" y="96369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72" name="Google Shape;172;p39"/>
          <p:cNvPicPr preferRelativeResize="0"/>
          <p:nvPr/>
        </p:nvPicPr>
        <p:blipFill>
          <a:blip r:embed="rId3">
            <a:alphaModFix/>
          </a:blip>
          <a:stretch>
            <a:fillRect/>
          </a:stretch>
        </p:blipFill>
        <p:spPr>
          <a:xfrm>
            <a:off x="390131" y="9513171"/>
            <a:ext cx="431174" cy="431174"/>
          </a:xfrm>
          <a:prstGeom prst="rect">
            <a:avLst/>
          </a:prstGeom>
          <a:noFill/>
          <a:ln>
            <a:noFill/>
          </a:ln>
        </p:spPr>
      </p:pic>
      <p:sp>
        <p:nvSpPr>
          <p:cNvPr id="173" name="Google Shape;173;p39"/>
          <p:cNvSpPr txBox="1"/>
          <p:nvPr/>
        </p:nvSpPr>
        <p:spPr>
          <a:xfrm>
            <a:off x="2974875" y="96369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74" name="Google Shape;174;p39"/>
          <p:cNvPicPr preferRelativeResize="0"/>
          <p:nvPr/>
        </p:nvPicPr>
        <p:blipFill>
          <a:blip r:embed="rId4">
            <a:alphaModFix/>
          </a:blip>
          <a:stretch>
            <a:fillRect/>
          </a:stretch>
        </p:blipFill>
        <p:spPr>
          <a:xfrm>
            <a:off x="216272" y="154797"/>
            <a:ext cx="1056536" cy="438114"/>
          </a:xfrm>
          <a:prstGeom prst="rect">
            <a:avLst/>
          </a:prstGeom>
          <a:noFill/>
          <a:ln>
            <a:noFill/>
          </a:ln>
        </p:spPr>
      </p:pic>
      <p:sp>
        <p:nvSpPr>
          <p:cNvPr id="175" name="Google Shape;175;p39"/>
          <p:cNvSpPr txBox="1"/>
          <p:nvPr/>
        </p:nvSpPr>
        <p:spPr>
          <a:xfrm>
            <a:off x="344825" y="1239650"/>
            <a:ext cx="3538500" cy="34899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None/>
            </a:pPr>
            <a:r>
              <a:rPr lang="en" sz="1200">
                <a:solidFill>
                  <a:schemeClr val="dk1"/>
                </a:solidFill>
                <a:latin typeface="Inter"/>
                <a:ea typeface="Inter"/>
                <a:cs typeface="Inter"/>
                <a:sym typeface="Inter"/>
              </a:rPr>
              <a:t>The Indian Mutiny of 1857 was a rebellion against British rule by a large part of the Bengal army in India. It is also called the Sepoy Revolt because Indian troops in the British-controlled army were called sepoys. The mutiny, which was confined to the north, was the most serious threat to British rule in India in the 19th century.</a:t>
            </a:r>
            <a:endParaRPr sz="1200">
              <a:solidFill>
                <a:schemeClr val="dk1"/>
              </a:solidFill>
              <a:latin typeface="Inter"/>
              <a:ea typeface="Inter"/>
              <a:cs typeface="Inter"/>
              <a:sym typeface="Inter"/>
            </a:endParaRPr>
          </a:p>
          <a:p>
            <a:pPr indent="0" lvl="0" marL="0" rtl="0" algn="l">
              <a:lnSpc>
                <a:spcPct val="100000"/>
              </a:lnSpc>
              <a:spcBef>
                <a:spcPts val="800"/>
              </a:spcBef>
              <a:spcAft>
                <a:spcPts val="800"/>
              </a:spcAft>
              <a:buNone/>
            </a:pPr>
            <a:r>
              <a:rPr lang="en" sz="1200">
                <a:solidFill>
                  <a:schemeClr val="dk1"/>
                </a:solidFill>
                <a:latin typeface="Inter"/>
                <a:ea typeface="Inter"/>
                <a:cs typeface="Inter"/>
                <a:sym typeface="Inter"/>
              </a:rPr>
              <a:t>Only in the army were Indians well organized, and the pretext for the outbreak was military. Cartridges for the soldiers’ new Enfield rifles were lubricated with grease. To load the rifle, the sepoys had to bite off the ends of the cartridges. The sepoys believed that the lubricant was a mixture of pig and cow lard, a religious insult to both Muslims and Hindus:</a:t>
            </a:r>
            <a:endParaRPr sz="1200">
              <a:solidFill>
                <a:srgbClr val="333333"/>
              </a:solidFill>
              <a:highlight>
                <a:srgbClr val="FFFFFF"/>
              </a:highlight>
            </a:endParaRPr>
          </a:p>
        </p:txBody>
      </p:sp>
      <p:sp>
        <p:nvSpPr>
          <p:cNvPr id="176" name="Google Shape;176;p39"/>
          <p:cNvSpPr txBox="1"/>
          <p:nvPr/>
        </p:nvSpPr>
        <p:spPr>
          <a:xfrm>
            <a:off x="344700" y="4366650"/>
            <a:ext cx="7076100" cy="52950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1200">
                <a:solidFill>
                  <a:schemeClr val="dk1"/>
                </a:solidFill>
                <a:latin typeface="Inter"/>
                <a:ea typeface="Inter"/>
                <a:cs typeface="Inter"/>
                <a:sym typeface="Inter"/>
              </a:rPr>
              <a:t>Muslims are forbidden to eat pork, and the cow is sacred to Hindus. In April 1857 </a:t>
            </a:r>
            <a:r>
              <a:rPr lang="en" sz="1200">
                <a:solidFill>
                  <a:schemeClr val="dk1"/>
                </a:solidFill>
                <a:latin typeface="Inter"/>
                <a:ea typeface="Inter"/>
                <a:cs typeface="Inter"/>
                <a:sym typeface="Inter"/>
              </a:rPr>
              <a:t>the sepoys at Meerut refused the cartridges and were punished with long prison terms. Their comrades were infuriated and, on May 10, they shot their officers, released the prisoners, and marched to Delhi, where there were no European troops. There a local sepoy garrison joined the revolt. The soldiers restored the former Mughal emperor, Bahadur Shah II, to power.</a:t>
            </a:r>
            <a:endParaRPr sz="1200">
              <a:solidFill>
                <a:schemeClr val="dk1"/>
              </a:solidFill>
              <a:latin typeface="Inter"/>
              <a:ea typeface="Inter"/>
              <a:cs typeface="Inter"/>
              <a:sym typeface="Inter"/>
            </a:endParaRPr>
          </a:p>
          <a:p>
            <a:pPr indent="0" lvl="0" marL="0" rtl="0" algn="l">
              <a:spcBef>
                <a:spcPts val="800"/>
              </a:spcBef>
              <a:spcAft>
                <a:spcPts val="0"/>
              </a:spcAft>
              <a:buNone/>
            </a:pPr>
            <a:r>
              <a:rPr lang="en" sz="1200">
                <a:solidFill>
                  <a:schemeClr val="dk1"/>
                </a:solidFill>
                <a:latin typeface="Inter"/>
                <a:ea typeface="Inter"/>
                <a:cs typeface="Inter"/>
                <a:sym typeface="Inter"/>
              </a:rPr>
              <a:t>The underlying causes of the revolt lay in a deep resentment against a wide array of British policies. In the army and in government, Indians of high caste were kept in subordinate positions regardless of their abilities. Western technology, medicine, educational methods, and religion had been introduced into India, and they were viewed as attacks upon the ancient traditions of India. The British abolished the Hindu practice of widow burning, suppressed infanticide, allowed widows to remarry, and permitted converts to Christianity to inherit property. An enlistment act in 1856 made it an obligation for all sepoys to serve overseas if required. Hindus and Muslims alike believed that the British were undermining the whole social and religious order of India. The blatant British disregard of Indian sensibilities, combined with a thinly disguised racism, reinforced this conviction.</a:t>
            </a:r>
            <a:endParaRPr sz="1200">
              <a:solidFill>
                <a:schemeClr val="dk1"/>
              </a:solidFill>
              <a:latin typeface="Inter"/>
              <a:ea typeface="Inter"/>
              <a:cs typeface="Inter"/>
              <a:sym typeface="Inter"/>
            </a:endParaRPr>
          </a:p>
          <a:p>
            <a:pPr indent="0" lvl="0" marL="0" rtl="0" algn="l">
              <a:spcBef>
                <a:spcPts val="800"/>
              </a:spcBef>
              <a:spcAft>
                <a:spcPts val="0"/>
              </a:spcAft>
              <a:buNone/>
            </a:pPr>
            <a:r>
              <a:rPr lang="en" sz="1200">
                <a:solidFill>
                  <a:schemeClr val="dk1"/>
                </a:solidFill>
                <a:latin typeface="Inter"/>
                <a:ea typeface="Inter"/>
                <a:cs typeface="Inter"/>
                <a:sym typeface="Inter"/>
              </a:rPr>
              <a:t>British military forces in India had been depleted by the Crimean War, but British reinforcements were quickly sent after the Sepoy Revolt began. The rebels had few capable leaders, and they failed to marshall general support among the people. The British recaptured Delhi in the summer of 1857. The city of Lucknow was recovered on March 21, 1858, and Gwalior was retaken on June 20. Peace was officially declared on July 8. Nevertheless, brutal reprisals went on for months afterward. </a:t>
            </a:r>
            <a:endParaRPr sz="1200">
              <a:solidFill>
                <a:schemeClr val="dk1"/>
              </a:solidFill>
              <a:latin typeface="Inter"/>
              <a:ea typeface="Inter"/>
              <a:cs typeface="Inter"/>
              <a:sym typeface="Inter"/>
            </a:endParaRPr>
          </a:p>
          <a:p>
            <a:pPr indent="0" lvl="0" marL="0" rtl="0" algn="l">
              <a:spcBef>
                <a:spcPts val="800"/>
              </a:spcBef>
              <a:spcAft>
                <a:spcPts val="800"/>
              </a:spcAft>
              <a:buNone/>
            </a:pPr>
            <a:r>
              <a:rPr lang="en" sz="1200">
                <a:solidFill>
                  <a:schemeClr val="dk1"/>
                </a:solidFill>
                <a:latin typeface="Inter"/>
                <a:ea typeface="Inter"/>
                <a:cs typeface="Inter"/>
                <a:sym typeface="Inter"/>
              </a:rPr>
              <a:t>After the rebellion the British reorganized the army, giving it a two-to-one ratio of native to British troops, instead of the previous five-to-one. (The British kept control of the officer corps.) Government structure was also reorganized, and Indians were given membership on the Legislative Council by 1861. The East India Company was abolished, and its administration was transferred to the government in London.</a:t>
            </a:r>
            <a:endParaRPr sz="1200">
              <a:solidFill>
                <a:srgbClr val="333333"/>
              </a:solidFill>
              <a:highlight>
                <a:srgbClr val="FFFFFF"/>
              </a:highlight>
            </a:endParaRPr>
          </a:p>
        </p:txBody>
      </p:sp>
      <p:pic>
        <p:nvPicPr>
          <p:cNvPr id="177" name="Google Shape;177;p39"/>
          <p:cNvPicPr preferRelativeResize="0"/>
          <p:nvPr/>
        </p:nvPicPr>
        <p:blipFill>
          <a:blip r:embed="rId5">
            <a:alphaModFix/>
          </a:blip>
          <a:stretch>
            <a:fillRect/>
          </a:stretch>
        </p:blipFill>
        <p:spPr>
          <a:xfrm>
            <a:off x="3926225" y="640225"/>
            <a:ext cx="3538400" cy="2891250"/>
          </a:xfrm>
          <a:prstGeom prst="rect">
            <a:avLst/>
          </a:prstGeom>
          <a:noFill/>
          <a:ln>
            <a:noFill/>
          </a:ln>
        </p:spPr>
      </p:pic>
      <p:sp>
        <p:nvSpPr>
          <p:cNvPr id="178" name="Google Shape;178;p39"/>
          <p:cNvSpPr txBox="1"/>
          <p:nvPr/>
        </p:nvSpPr>
        <p:spPr>
          <a:xfrm>
            <a:off x="3926300" y="3596725"/>
            <a:ext cx="3538500" cy="669000"/>
          </a:xfrm>
          <a:prstGeom prst="rect">
            <a:avLst/>
          </a:prstGeom>
          <a:noFill/>
          <a:ln cap="flat" cmpd="sng" w="9525">
            <a:solidFill>
              <a:srgbClr val="9E9E9E"/>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chemeClr val="dk1"/>
                </a:solidFill>
                <a:latin typeface="Halant"/>
                <a:ea typeface="Halant"/>
                <a:cs typeface="Halant"/>
                <a:sym typeface="Halant"/>
              </a:rPr>
              <a:t>Source: Charles Ball, “</a:t>
            </a:r>
            <a:r>
              <a:rPr lang="en" sz="1200">
                <a:solidFill>
                  <a:schemeClr val="dk1"/>
                </a:solidFill>
                <a:latin typeface="Halant"/>
                <a:ea typeface="Halant"/>
                <a:cs typeface="Halant"/>
                <a:sym typeface="Halant"/>
              </a:rPr>
              <a:t>Fugitive British officers and their families attacked by mutineers during the Indian mutiny,” 1857. Public Domain.</a:t>
            </a:r>
            <a:endParaRPr sz="1200">
              <a:solidFill>
                <a:schemeClr val="dk1"/>
              </a:solidFill>
              <a:latin typeface="Halant"/>
              <a:ea typeface="Halant"/>
              <a:cs typeface="Halant"/>
              <a:sym typeface="Halant"/>
            </a:endParaRPr>
          </a:p>
        </p:txBody>
      </p:sp>
      <p:sp>
        <p:nvSpPr>
          <p:cNvPr id="179" name="Google Shape;179;p39"/>
          <p:cNvSpPr txBox="1"/>
          <p:nvPr/>
        </p:nvSpPr>
        <p:spPr>
          <a:xfrm>
            <a:off x="344700" y="711825"/>
            <a:ext cx="3538500" cy="519300"/>
          </a:xfrm>
          <a:prstGeom prst="rect">
            <a:avLst/>
          </a:prstGeom>
          <a:noFill/>
          <a:ln cap="flat" cmpd="sng" w="9525">
            <a:solidFill>
              <a:srgbClr val="9E9E9E"/>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chemeClr val="dk1"/>
                </a:solidFill>
                <a:latin typeface="Halant"/>
                <a:ea typeface="Halant"/>
                <a:cs typeface="Halant"/>
                <a:sym typeface="Halant"/>
              </a:rPr>
              <a:t>Source: </a:t>
            </a:r>
            <a:r>
              <a:rPr lang="en" sz="1200">
                <a:solidFill>
                  <a:schemeClr val="dk1"/>
                </a:solidFill>
                <a:latin typeface="Halant"/>
                <a:ea typeface="Halant"/>
                <a:cs typeface="Halant"/>
                <a:sym typeface="Halant"/>
              </a:rPr>
              <a:t>Encyclopædia Britannica</a:t>
            </a:r>
            <a:r>
              <a:rPr lang="en" sz="1200">
                <a:solidFill>
                  <a:schemeClr val="dk1"/>
                </a:solidFill>
                <a:latin typeface="Halant"/>
                <a:ea typeface="Halant"/>
                <a:cs typeface="Halant"/>
                <a:sym typeface="Halant"/>
              </a:rPr>
              <a:t>, "Sepoy Revolt," </a:t>
            </a:r>
            <a:r>
              <a:rPr i="1" lang="en" sz="1200">
                <a:solidFill>
                  <a:schemeClr val="dk1"/>
                </a:solidFill>
                <a:latin typeface="Halant"/>
                <a:ea typeface="Halant"/>
                <a:cs typeface="Halant"/>
                <a:sym typeface="Halant"/>
              </a:rPr>
              <a:t>Britannica Kids</a:t>
            </a:r>
            <a:r>
              <a:rPr lang="en" sz="1200">
                <a:solidFill>
                  <a:schemeClr val="dk1"/>
                </a:solidFill>
                <a:latin typeface="Halant"/>
                <a:ea typeface="Halant"/>
                <a:cs typeface="Halant"/>
                <a:sym typeface="Halant"/>
              </a:rPr>
              <a:t>.</a:t>
            </a:r>
            <a:endParaRPr sz="1200">
              <a:solidFill>
                <a:schemeClr val="dk1"/>
              </a:solidFill>
              <a:latin typeface="Halant"/>
              <a:ea typeface="Halant"/>
              <a:cs typeface="Halant"/>
              <a:sym typeface="Halant"/>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83" name="Shape 183"/>
        <p:cNvGrpSpPr/>
        <p:nvPr/>
      </p:nvGrpSpPr>
      <p:grpSpPr>
        <a:xfrm>
          <a:off x="0" y="0"/>
          <a:ext cx="0" cy="0"/>
          <a:chOff x="0" y="0"/>
          <a:chExt cx="0" cy="0"/>
        </a:xfrm>
      </p:grpSpPr>
      <p:sp>
        <p:nvSpPr>
          <p:cNvPr id="184" name="Google Shape;184;p40"/>
          <p:cNvSpPr txBox="1"/>
          <p:nvPr/>
        </p:nvSpPr>
        <p:spPr>
          <a:xfrm>
            <a:off x="0" y="0"/>
            <a:ext cx="7772400" cy="669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a:solidFill>
                  <a:schemeClr val="dk1"/>
                </a:solidFill>
                <a:latin typeface="Halant"/>
                <a:ea typeface="Halant"/>
                <a:cs typeface="Halant"/>
                <a:sym typeface="Halant"/>
              </a:rPr>
              <a:t>Contextualization &amp; Causation</a:t>
            </a:r>
            <a:endParaRPr>
              <a:solidFill>
                <a:schemeClr val="dk1"/>
              </a:solidFill>
              <a:latin typeface="Halant"/>
              <a:ea typeface="Halant"/>
              <a:cs typeface="Halant"/>
              <a:sym typeface="Halant"/>
            </a:endParaRPr>
          </a:p>
          <a:p>
            <a:pPr indent="0" lvl="0" marL="0" rtl="0" algn="ctr">
              <a:spcBef>
                <a:spcPts val="0"/>
              </a:spcBef>
              <a:spcAft>
                <a:spcPts val="0"/>
              </a:spcAft>
              <a:buNone/>
            </a:pPr>
            <a:r>
              <a:rPr lang="en" sz="1900">
                <a:solidFill>
                  <a:schemeClr val="dk1"/>
                </a:solidFill>
                <a:latin typeface="Plus Jakarta Sans"/>
                <a:ea typeface="Plus Jakarta Sans"/>
                <a:cs typeface="Plus Jakarta Sans"/>
                <a:sym typeface="Plus Jakarta Sans"/>
              </a:rPr>
              <a:t>Sepoy Revolt</a:t>
            </a:r>
            <a:endParaRPr sz="1900">
              <a:solidFill>
                <a:schemeClr val="dk1"/>
              </a:solidFill>
              <a:latin typeface="Plus Jakarta Sans"/>
              <a:ea typeface="Plus Jakarta Sans"/>
              <a:cs typeface="Plus Jakarta Sans"/>
              <a:sym typeface="Plus Jakarta Sans"/>
            </a:endParaRPr>
          </a:p>
        </p:txBody>
      </p:sp>
      <p:sp>
        <p:nvSpPr>
          <p:cNvPr id="185" name="Google Shape;185;p40"/>
          <p:cNvSpPr txBox="1"/>
          <p:nvPr/>
        </p:nvSpPr>
        <p:spPr>
          <a:xfrm>
            <a:off x="5542353" y="96369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86" name="Google Shape;186;p40"/>
          <p:cNvPicPr preferRelativeResize="0"/>
          <p:nvPr/>
        </p:nvPicPr>
        <p:blipFill>
          <a:blip r:embed="rId3">
            <a:alphaModFix/>
          </a:blip>
          <a:stretch>
            <a:fillRect/>
          </a:stretch>
        </p:blipFill>
        <p:spPr>
          <a:xfrm>
            <a:off x="390131" y="9513171"/>
            <a:ext cx="431174" cy="431174"/>
          </a:xfrm>
          <a:prstGeom prst="rect">
            <a:avLst/>
          </a:prstGeom>
          <a:noFill/>
          <a:ln>
            <a:noFill/>
          </a:ln>
        </p:spPr>
      </p:pic>
      <p:sp>
        <p:nvSpPr>
          <p:cNvPr id="187" name="Google Shape;187;p40"/>
          <p:cNvSpPr txBox="1"/>
          <p:nvPr/>
        </p:nvSpPr>
        <p:spPr>
          <a:xfrm>
            <a:off x="2974875" y="96369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88" name="Google Shape;188;p40"/>
          <p:cNvPicPr preferRelativeResize="0"/>
          <p:nvPr/>
        </p:nvPicPr>
        <p:blipFill>
          <a:blip r:embed="rId4">
            <a:alphaModFix/>
          </a:blip>
          <a:stretch>
            <a:fillRect/>
          </a:stretch>
        </p:blipFill>
        <p:spPr>
          <a:xfrm>
            <a:off x="216272" y="154797"/>
            <a:ext cx="1056536" cy="438114"/>
          </a:xfrm>
          <a:prstGeom prst="rect">
            <a:avLst/>
          </a:prstGeom>
          <a:noFill/>
          <a:ln>
            <a:noFill/>
          </a:ln>
        </p:spPr>
      </p:pic>
      <p:sp>
        <p:nvSpPr>
          <p:cNvPr id="189" name="Google Shape;189;p40"/>
          <p:cNvSpPr txBox="1"/>
          <p:nvPr/>
        </p:nvSpPr>
        <p:spPr>
          <a:xfrm>
            <a:off x="457200" y="1155250"/>
            <a:ext cx="6858000" cy="3693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200">
                <a:solidFill>
                  <a:schemeClr val="dk1"/>
                </a:solidFill>
                <a:latin typeface="Halant"/>
                <a:ea typeface="Halant"/>
                <a:cs typeface="Halant"/>
                <a:sym typeface="Halant"/>
              </a:rPr>
              <a:t>Directions: </a:t>
            </a:r>
            <a:r>
              <a:rPr lang="en" sz="1200">
                <a:solidFill>
                  <a:schemeClr val="dk1"/>
                </a:solidFill>
                <a:latin typeface="Halant"/>
                <a:ea typeface="Halant"/>
                <a:cs typeface="Halant"/>
                <a:sym typeface="Halant"/>
              </a:rPr>
              <a:t>After completing the reading, answer the following questions.</a:t>
            </a:r>
            <a:endParaRPr sz="1200">
              <a:solidFill>
                <a:schemeClr val="dk1"/>
              </a:solidFill>
              <a:latin typeface="Halant"/>
              <a:ea typeface="Halant"/>
              <a:cs typeface="Halant"/>
              <a:sym typeface="Halant"/>
            </a:endParaRPr>
          </a:p>
        </p:txBody>
      </p:sp>
      <p:graphicFrame>
        <p:nvGraphicFramePr>
          <p:cNvPr id="190" name="Google Shape;190;p40"/>
          <p:cNvGraphicFramePr/>
          <p:nvPr/>
        </p:nvGraphicFramePr>
        <p:xfrm>
          <a:off x="478100" y="1663650"/>
          <a:ext cx="3000000" cy="3000000"/>
        </p:xfrm>
        <a:graphic>
          <a:graphicData uri="http://schemas.openxmlformats.org/drawingml/2006/table">
            <a:tbl>
              <a:tblPr>
                <a:noFill/>
                <a:tableStyleId>{1D1D8220-8411-4A5B-BBF7-AEBB202106F0}</a:tableStyleId>
              </a:tblPr>
              <a:tblGrid>
                <a:gridCol w="3313050"/>
                <a:gridCol w="3313050"/>
              </a:tblGrid>
              <a:tr h="422450">
                <a:tc>
                  <a:txBody>
                    <a:bodyPr/>
                    <a:lstStyle/>
                    <a:p>
                      <a:pPr indent="0" lvl="0" marL="0" rtl="0" algn="ctr">
                        <a:lnSpc>
                          <a:spcPct val="100000"/>
                        </a:lnSpc>
                        <a:spcBef>
                          <a:spcPts val="0"/>
                        </a:spcBef>
                        <a:spcAft>
                          <a:spcPts val="0"/>
                        </a:spcAft>
                        <a:buNone/>
                      </a:pPr>
                      <a:r>
                        <a:rPr lang="en" sz="1200">
                          <a:solidFill>
                            <a:schemeClr val="dk1"/>
                          </a:solidFill>
                          <a:latin typeface="Inter"/>
                          <a:ea typeface="Inter"/>
                          <a:cs typeface="Inter"/>
                          <a:sym typeface="Inter"/>
                        </a:rPr>
                        <a:t>1. Choose a type of context and explain how it set the stage for the Sepoy Revolt. </a:t>
                      </a:r>
                      <a:r>
                        <a:rPr lang="en" sz="1000">
                          <a:solidFill>
                            <a:schemeClr val="dk1"/>
                          </a:solidFill>
                          <a:latin typeface="Inter"/>
                          <a:ea typeface="Inter"/>
                          <a:cs typeface="Inter"/>
                          <a:sym typeface="Inter"/>
                        </a:rPr>
                        <a:t>(Social, Political, Ideological, Geographic, Economic, Cultural)</a:t>
                      </a:r>
                      <a:endParaRPr sz="1000">
                        <a:latin typeface="Inter"/>
                        <a:ea typeface="Inter"/>
                        <a:cs typeface="Inter"/>
                        <a:sym typeface="Inter"/>
                      </a:endParaRPr>
                    </a:p>
                  </a:txBody>
                  <a:tcPr marT="91425" marB="91425" marR="91425" marL="91425" anchor="ctr">
                    <a:solidFill>
                      <a:srgbClr val="D9D9D9"/>
                    </a:solidFill>
                  </a:tcPr>
                </a:tc>
                <a:tc>
                  <a:txBody>
                    <a:bodyPr/>
                    <a:lstStyle/>
                    <a:p>
                      <a:pPr indent="0" lvl="0" marL="0" rtl="0" algn="ctr">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2. </a:t>
                      </a:r>
                      <a:r>
                        <a:rPr lang="en" sz="1200">
                          <a:solidFill>
                            <a:schemeClr val="dk1"/>
                          </a:solidFill>
                          <a:latin typeface="Inter"/>
                          <a:ea typeface="Inter"/>
                          <a:cs typeface="Inter"/>
                          <a:sym typeface="Inter"/>
                        </a:rPr>
                        <a:t>What was the immediate cause of the Indian Mutiny of 1857?</a:t>
                      </a:r>
                      <a:endParaRPr sz="1200">
                        <a:latin typeface="Inter"/>
                        <a:ea typeface="Inter"/>
                        <a:cs typeface="Inter"/>
                        <a:sym typeface="Inter"/>
                      </a:endParaRPr>
                    </a:p>
                  </a:txBody>
                  <a:tcPr marT="91425" marB="91425" marR="91425" marL="91425" anchor="ctr">
                    <a:solidFill>
                      <a:srgbClr val="D9D9D9"/>
                    </a:solidFill>
                  </a:tcPr>
                </a:tc>
              </a:tr>
              <a:tr h="2410575">
                <a:tc>
                  <a:txBody>
                    <a:bodyPr/>
                    <a:lstStyle/>
                    <a:p>
                      <a:pPr indent="0" lvl="0" marL="0" rtl="0" algn="l">
                        <a:lnSpc>
                          <a:spcPct val="100000"/>
                        </a:lnSpc>
                        <a:spcBef>
                          <a:spcPts val="0"/>
                        </a:spcBef>
                        <a:spcAft>
                          <a:spcPts val="0"/>
                        </a:spcAft>
                        <a:buNone/>
                      </a:pPr>
                      <a:r>
                        <a:t/>
                      </a:r>
                      <a:endParaRPr b="1" sz="1200">
                        <a:solidFill>
                          <a:schemeClr val="accent1"/>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chemeClr val="accent1"/>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chemeClr val="accent1"/>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chemeClr val="accent1"/>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chemeClr val="accent1"/>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chemeClr val="accent1"/>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chemeClr val="accent1"/>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chemeClr val="accent1"/>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chemeClr val="accent1"/>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chemeClr val="accent1"/>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chemeClr val="accent1"/>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chemeClr val="accent1"/>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chemeClr val="accent1"/>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chemeClr val="accent1"/>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chemeClr val="accent1"/>
                        </a:solidFill>
                        <a:latin typeface="Inter"/>
                        <a:ea typeface="Inter"/>
                        <a:cs typeface="Inter"/>
                        <a:sym typeface="Inter"/>
                      </a:endParaRPr>
                    </a:p>
                  </a:txBody>
                  <a:tcPr marT="91425" marB="91425" marR="91425" marL="91425">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b="1" sz="1200">
                        <a:solidFill>
                          <a:srgbClr val="E95C3D"/>
                        </a:solidFill>
                        <a:latin typeface="Inter"/>
                        <a:ea typeface="Inter"/>
                        <a:cs typeface="Inter"/>
                        <a:sym typeface="Inter"/>
                      </a:endParaRPr>
                    </a:p>
                  </a:txBody>
                  <a:tcPr marT="91425" marB="91425" marR="91425" marL="91425">
                    <a:lnB cap="flat" cmpd="sng" w="9525">
                      <a:solidFill>
                        <a:srgbClr val="9E9E9E"/>
                      </a:solidFill>
                      <a:prstDash val="solid"/>
                      <a:round/>
                      <a:headEnd len="sm" w="sm" type="none"/>
                      <a:tailEnd len="sm" w="sm" type="none"/>
                    </a:lnB>
                  </a:tcPr>
                </a:tc>
              </a:tr>
              <a:tr h="779125">
                <a:tc>
                  <a:txBody>
                    <a:bodyPr/>
                    <a:lstStyle/>
                    <a:p>
                      <a:pPr indent="0" lvl="0" marL="0" rtl="0" algn="ctr">
                        <a:lnSpc>
                          <a:spcPct val="100000"/>
                        </a:lnSpc>
                        <a:spcBef>
                          <a:spcPts val="0"/>
                        </a:spcBef>
                        <a:spcAft>
                          <a:spcPts val="0"/>
                        </a:spcAft>
                        <a:buNone/>
                      </a:pPr>
                      <a:r>
                        <a:rPr lang="en" sz="1200">
                          <a:solidFill>
                            <a:schemeClr val="dk1"/>
                          </a:solidFill>
                          <a:latin typeface="Inter"/>
                          <a:ea typeface="Inter"/>
                          <a:cs typeface="Inter"/>
                          <a:sym typeface="Inter"/>
                        </a:rPr>
                        <a:t>3. </a:t>
                      </a:r>
                      <a:r>
                        <a:rPr lang="en" sz="1200">
                          <a:solidFill>
                            <a:schemeClr val="dk1"/>
                          </a:solidFill>
                          <a:latin typeface="Inter"/>
                          <a:ea typeface="Inter"/>
                          <a:cs typeface="Inter"/>
                          <a:sym typeface="Inter"/>
                        </a:rPr>
                        <a:t>How did the British respond to the Sepoy Revolt, both militarily and politically?</a:t>
                      </a:r>
                      <a:endParaRPr sz="1200">
                        <a:solidFill>
                          <a:schemeClr val="dk1"/>
                        </a:solidFill>
                        <a:latin typeface="Inter"/>
                        <a:ea typeface="Inter"/>
                        <a:cs typeface="Inter"/>
                        <a:sym typeface="Inter"/>
                      </a:endParaRPr>
                    </a:p>
                  </a:txBody>
                  <a:tcPr marT="91425" marB="91425" marR="91425" marL="91425"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D9D9D9"/>
                    </a:solidFill>
                  </a:tcPr>
                </a:tc>
                <a:tc>
                  <a:txBody>
                    <a:bodyPr/>
                    <a:lstStyle/>
                    <a:p>
                      <a:pPr indent="0" lvl="0" marL="0" rtl="0" algn="ctr">
                        <a:lnSpc>
                          <a:spcPct val="100000"/>
                        </a:lnSpc>
                        <a:spcBef>
                          <a:spcPts val="0"/>
                        </a:spcBef>
                        <a:spcAft>
                          <a:spcPts val="0"/>
                        </a:spcAft>
                        <a:buNone/>
                      </a:pPr>
                      <a:r>
                        <a:rPr lang="en" sz="1200">
                          <a:solidFill>
                            <a:schemeClr val="dk1"/>
                          </a:solidFill>
                          <a:latin typeface="Inter"/>
                          <a:ea typeface="Inter"/>
                          <a:cs typeface="Inter"/>
                          <a:sym typeface="Inter"/>
                        </a:rPr>
                        <a:t>4. </a:t>
                      </a:r>
                      <a:r>
                        <a:rPr lang="en" sz="1200">
                          <a:solidFill>
                            <a:schemeClr val="dk1"/>
                          </a:solidFill>
                          <a:latin typeface="Inter"/>
                          <a:ea typeface="Inter"/>
                          <a:cs typeface="Inter"/>
                          <a:sym typeface="Inter"/>
                        </a:rPr>
                        <a:t>How did British policies affect traditional Indian customs and religious practices?</a:t>
                      </a:r>
                      <a:endParaRPr sz="1200">
                        <a:solidFill>
                          <a:schemeClr val="dk1"/>
                        </a:solidFill>
                        <a:latin typeface="Inter"/>
                        <a:ea typeface="Inter"/>
                        <a:cs typeface="Inter"/>
                        <a:sym typeface="Inter"/>
                      </a:endParaRPr>
                    </a:p>
                  </a:txBody>
                  <a:tcPr marT="91425" marB="91425" marR="91425" marL="91425"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D9D9D9"/>
                    </a:solidFill>
                  </a:tcPr>
                </a:tc>
              </a:tr>
              <a:tr h="779125">
                <a:tc>
                  <a:txBody>
                    <a:bodyPr/>
                    <a:lstStyle/>
                    <a:p>
                      <a:pPr indent="0" lvl="0" marL="0" rtl="0" algn="l">
                        <a:spcBef>
                          <a:spcPts val="0"/>
                        </a:spcBef>
                        <a:spcAft>
                          <a:spcPts val="0"/>
                        </a:spcAft>
                        <a:buNone/>
                      </a:pPr>
                      <a:r>
                        <a:t/>
                      </a:r>
                      <a:endParaRPr b="1" sz="1200">
                        <a:solidFill>
                          <a:schemeClr val="accent1"/>
                        </a:solidFill>
                        <a:latin typeface="Inter"/>
                        <a:ea typeface="Inter"/>
                        <a:cs typeface="Inter"/>
                        <a:sym typeface="Inter"/>
                      </a:endParaRPr>
                    </a:p>
                    <a:p>
                      <a:pPr indent="0" lvl="0" marL="0" rtl="0" algn="l">
                        <a:spcBef>
                          <a:spcPts val="0"/>
                        </a:spcBef>
                        <a:spcAft>
                          <a:spcPts val="0"/>
                        </a:spcAft>
                        <a:buNone/>
                      </a:pPr>
                      <a:r>
                        <a:t/>
                      </a:r>
                      <a:endParaRPr b="1" sz="1200">
                        <a:solidFill>
                          <a:schemeClr val="accent1"/>
                        </a:solidFill>
                        <a:latin typeface="Inter"/>
                        <a:ea typeface="Inter"/>
                        <a:cs typeface="Inter"/>
                        <a:sym typeface="Inter"/>
                      </a:endParaRPr>
                    </a:p>
                    <a:p>
                      <a:pPr indent="0" lvl="0" marL="0" rtl="0" algn="l">
                        <a:spcBef>
                          <a:spcPts val="0"/>
                        </a:spcBef>
                        <a:spcAft>
                          <a:spcPts val="0"/>
                        </a:spcAft>
                        <a:buNone/>
                      </a:pPr>
                      <a:r>
                        <a:t/>
                      </a:r>
                      <a:endParaRPr b="1" sz="1200">
                        <a:solidFill>
                          <a:schemeClr val="accent1"/>
                        </a:solidFill>
                        <a:latin typeface="Inter"/>
                        <a:ea typeface="Inter"/>
                        <a:cs typeface="Inter"/>
                        <a:sym typeface="Inter"/>
                      </a:endParaRPr>
                    </a:p>
                    <a:p>
                      <a:pPr indent="0" lvl="0" marL="0" rtl="0" algn="l">
                        <a:spcBef>
                          <a:spcPts val="0"/>
                        </a:spcBef>
                        <a:spcAft>
                          <a:spcPts val="0"/>
                        </a:spcAft>
                        <a:buNone/>
                      </a:pPr>
                      <a:r>
                        <a:t/>
                      </a:r>
                      <a:endParaRPr b="1" sz="1200">
                        <a:solidFill>
                          <a:schemeClr val="accent1"/>
                        </a:solidFill>
                        <a:latin typeface="Inter"/>
                        <a:ea typeface="Inter"/>
                        <a:cs typeface="Inter"/>
                        <a:sym typeface="Inter"/>
                      </a:endParaRPr>
                    </a:p>
                    <a:p>
                      <a:pPr indent="0" lvl="0" marL="0" rtl="0" algn="l">
                        <a:spcBef>
                          <a:spcPts val="0"/>
                        </a:spcBef>
                        <a:spcAft>
                          <a:spcPts val="0"/>
                        </a:spcAft>
                        <a:buNone/>
                      </a:pPr>
                      <a:r>
                        <a:t/>
                      </a:r>
                      <a:endParaRPr b="1" sz="1200">
                        <a:solidFill>
                          <a:schemeClr val="accent1"/>
                        </a:solidFill>
                        <a:latin typeface="Inter"/>
                        <a:ea typeface="Inter"/>
                        <a:cs typeface="Inter"/>
                        <a:sym typeface="Inter"/>
                      </a:endParaRPr>
                    </a:p>
                    <a:p>
                      <a:pPr indent="0" lvl="0" marL="0" rtl="0" algn="l">
                        <a:spcBef>
                          <a:spcPts val="0"/>
                        </a:spcBef>
                        <a:spcAft>
                          <a:spcPts val="0"/>
                        </a:spcAft>
                        <a:buNone/>
                      </a:pPr>
                      <a:r>
                        <a:t/>
                      </a:r>
                      <a:endParaRPr b="1" sz="1200">
                        <a:solidFill>
                          <a:schemeClr val="accent1"/>
                        </a:solidFill>
                        <a:latin typeface="Inter"/>
                        <a:ea typeface="Inter"/>
                        <a:cs typeface="Inter"/>
                        <a:sym typeface="Inter"/>
                      </a:endParaRPr>
                    </a:p>
                    <a:p>
                      <a:pPr indent="0" lvl="0" marL="0" rtl="0" algn="l">
                        <a:spcBef>
                          <a:spcPts val="0"/>
                        </a:spcBef>
                        <a:spcAft>
                          <a:spcPts val="0"/>
                        </a:spcAft>
                        <a:buNone/>
                      </a:pPr>
                      <a:r>
                        <a:t/>
                      </a:r>
                      <a:endParaRPr b="1" sz="1200">
                        <a:solidFill>
                          <a:schemeClr val="accent1"/>
                        </a:solidFill>
                        <a:latin typeface="Inter"/>
                        <a:ea typeface="Inter"/>
                        <a:cs typeface="Inter"/>
                        <a:sym typeface="Inter"/>
                      </a:endParaRPr>
                    </a:p>
                    <a:p>
                      <a:pPr indent="0" lvl="0" marL="0" rtl="0" algn="l">
                        <a:spcBef>
                          <a:spcPts val="0"/>
                        </a:spcBef>
                        <a:spcAft>
                          <a:spcPts val="0"/>
                        </a:spcAft>
                        <a:buNone/>
                      </a:pPr>
                      <a:r>
                        <a:t/>
                      </a:r>
                      <a:endParaRPr b="1" sz="1200">
                        <a:solidFill>
                          <a:schemeClr val="accent1"/>
                        </a:solidFill>
                        <a:latin typeface="Inter"/>
                        <a:ea typeface="Inter"/>
                        <a:cs typeface="Inter"/>
                        <a:sym typeface="Inter"/>
                      </a:endParaRPr>
                    </a:p>
                    <a:p>
                      <a:pPr indent="0" lvl="0" marL="0" rtl="0" algn="l">
                        <a:spcBef>
                          <a:spcPts val="0"/>
                        </a:spcBef>
                        <a:spcAft>
                          <a:spcPts val="0"/>
                        </a:spcAft>
                        <a:buNone/>
                      </a:pPr>
                      <a:r>
                        <a:t/>
                      </a:r>
                      <a:endParaRPr b="1" sz="1200">
                        <a:solidFill>
                          <a:schemeClr val="accent1"/>
                        </a:solidFill>
                        <a:latin typeface="Inter"/>
                        <a:ea typeface="Inter"/>
                        <a:cs typeface="Inter"/>
                        <a:sym typeface="Inter"/>
                      </a:endParaRPr>
                    </a:p>
                    <a:p>
                      <a:pPr indent="0" lvl="0" marL="0" rtl="0" algn="l">
                        <a:spcBef>
                          <a:spcPts val="0"/>
                        </a:spcBef>
                        <a:spcAft>
                          <a:spcPts val="0"/>
                        </a:spcAft>
                        <a:buNone/>
                      </a:pPr>
                      <a:r>
                        <a:t/>
                      </a:r>
                      <a:endParaRPr b="1" sz="1200">
                        <a:solidFill>
                          <a:schemeClr val="accent1"/>
                        </a:solidFill>
                        <a:latin typeface="Inter"/>
                        <a:ea typeface="Inter"/>
                        <a:cs typeface="Inter"/>
                        <a:sym typeface="Inter"/>
                      </a:endParaRPr>
                    </a:p>
                    <a:p>
                      <a:pPr indent="0" lvl="0" marL="0" rtl="0" algn="l">
                        <a:spcBef>
                          <a:spcPts val="0"/>
                        </a:spcBef>
                        <a:spcAft>
                          <a:spcPts val="0"/>
                        </a:spcAft>
                        <a:buNone/>
                      </a:pPr>
                      <a:r>
                        <a:t/>
                      </a:r>
                      <a:endParaRPr b="1" sz="1200">
                        <a:solidFill>
                          <a:schemeClr val="accent1"/>
                        </a:solidFill>
                        <a:latin typeface="Inter"/>
                        <a:ea typeface="Inter"/>
                        <a:cs typeface="Inter"/>
                        <a:sym typeface="Inter"/>
                      </a:endParaRPr>
                    </a:p>
                    <a:p>
                      <a:pPr indent="0" lvl="0" marL="0" rtl="0" algn="l">
                        <a:spcBef>
                          <a:spcPts val="0"/>
                        </a:spcBef>
                        <a:spcAft>
                          <a:spcPts val="0"/>
                        </a:spcAft>
                        <a:buNone/>
                      </a:pPr>
                      <a:r>
                        <a:t/>
                      </a:r>
                      <a:endParaRPr b="1" sz="1200">
                        <a:solidFill>
                          <a:schemeClr val="accent1"/>
                        </a:solidFill>
                        <a:latin typeface="Inter"/>
                        <a:ea typeface="Inter"/>
                        <a:cs typeface="Inter"/>
                        <a:sym typeface="Inter"/>
                      </a:endParaRPr>
                    </a:p>
                    <a:p>
                      <a:pPr indent="0" lvl="0" marL="0" rtl="0" algn="l">
                        <a:spcBef>
                          <a:spcPts val="0"/>
                        </a:spcBef>
                        <a:spcAft>
                          <a:spcPts val="0"/>
                        </a:spcAft>
                        <a:buNone/>
                      </a:pPr>
                      <a:r>
                        <a:t/>
                      </a:r>
                      <a:endParaRPr b="1" sz="1200">
                        <a:solidFill>
                          <a:schemeClr val="accent1"/>
                        </a:solidFill>
                        <a:latin typeface="Inter"/>
                        <a:ea typeface="Inter"/>
                        <a:cs typeface="Inter"/>
                        <a:sym typeface="Inter"/>
                      </a:endParaRPr>
                    </a:p>
                    <a:p>
                      <a:pPr indent="0" lvl="0" marL="0" rtl="0" algn="l">
                        <a:spcBef>
                          <a:spcPts val="0"/>
                        </a:spcBef>
                        <a:spcAft>
                          <a:spcPts val="0"/>
                        </a:spcAft>
                        <a:buNone/>
                      </a:pPr>
                      <a:r>
                        <a:t/>
                      </a:r>
                      <a:endParaRPr b="1" sz="1200">
                        <a:solidFill>
                          <a:schemeClr val="accent1"/>
                        </a:solidFill>
                        <a:latin typeface="Inter"/>
                        <a:ea typeface="Inter"/>
                        <a:cs typeface="Inter"/>
                        <a:sym typeface="Inter"/>
                      </a:endParaRPr>
                    </a:p>
                    <a:p>
                      <a:pPr indent="0" lvl="0" marL="0" rtl="0" algn="l">
                        <a:spcBef>
                          <a:spcPts val="0"/>
                        </a:spcBef>
                        <a:spcAft>
                          <a:spcPts val="0"/>
                        </a:spcAft>
                        <a:buNone/>
                      </a:pPr>
                      <a:r>
                        <a:t/>
                      </a:r>
                      <a:endParaRPr b="1" sz="1200">
                        <a:solidFill>
                          <a:schemeClr val="accent1"/>
                        </a:solidFill>
                        <a:latin typeface="Inter"/>
                        <a:ea typeface="Inter"/>
                        <a:cs typeface="Inter"/>
                        <a:sym typeface="Inter"/>
                      </a:endParaRPr>
                    </a:p>
                  </a:txBody>
                  <a:tcPr marT="91425" marB="91425" marR="91425" marL="91425">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b="1" sz="1200">
                        <a:solidFill>
                          <a:srgbClr val="E95C3D"/>
                        </a:solidFill>
                        <a:latin typeface="Inter"/>
                        <a:ea typeface="Inter"/>
                        <a:cs typeface="Inter"/>
                        <a:sym typeface="Inter"/>
                      </a:endParaRPr>
                    </a:p>
                  </a:txBody>
                  <a:tcPr marT="91425" marB="91425" marR="91425" marL="91425">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191" name="Google Shape;191;p40"/>
          <p:cNvSpPr txBox="1"/>
          <p:nvPr/>
        </p:nvSpPr>
        <p:spPr>
          <a:xfrm>
            <a:off x="338625" y="775813"/>
            <a:ext cx="7112400" cy="361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______________________________________  Date: ________ Class: ____________________</a:t>
            </a:r>
            <a:endParaRPr b="1" sz="1200">
              <a:solidFill>
                <a:srgbClr val="000000"/>
              </a:solidFill>
              <a:latin typeface="Inter"/>
              <a:ea typeface="Inter"/>
              <a:cs typeface="Inter"/>
              <a:sym typeface="Inte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95" name="Shape 195"/>
        <p:cNvGrpSpPr/>
        <p:nvPr/>
      </p:nvGrpSpPr>
      <p:grpSpPr>
        <a:xfrm>
          <a:off x="0" y="0"/>
          <a:ext cx="0" cy="0"/>
          <a:chOff x="0" y="0"/>
          <a:chExt cx="0" cy="0"/>
        </a:xfrm>
      </p:grpSpPr>
      <p:sp>
        <p:nvSpPr>
          <p:cNvPr id="196" name="Google Shape;196;p41"/>
          <p:cNvSpPr txBox="1"/>
          <p:nvPr/>
        </p:nvSpPr>
        <p:spPr>
          <a:xfrm>
            <a:off x="0" y="0"/>
            <a:ext cx="7772400" cy="669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a:solidFill>
                  <a:schemeClr val="dk1"/>
                </a:solidFill>
                <a:latin typeface="Halant"/>
                <a:ea typeface="Halant"/>
                <a:cs typeface="Halant"/>
                <a:sym typeface="Halant"/>
              </a:rPr>
              <a:t>Contextualization &amp; Causation</a:t>
            </a:r>
            <a:endParaRPr>
              <a:solidFill>
                <a:schemeClr val="dk1"/>
              </a:solidFill>
              <a:latin typeface="Halant"/>
              <a:ea typeface="Halant"/>
              <a:cs typeface="Halant"/>
              <a:sym typeface="Halant"/>
            </a:endParaRPr>
          </a:p>
          <a:p>
            <a:pPr indent="0" lvl="0" marL="0" rtl="0" algn="ctr">
              <a:spcBef>
                <a:spcPts val="0"/>
              </a:spcBef>
              <a:spcAft>
                <a:spcPts val="0"/>
              </a:spcAft>
              <a:buNone/>
            </a:pPr>
            <a:r>
              <a:rPr lang="en" sz="1900">
                <a:solidFill>
                  <a:schemeClr val="dk1"/>
                </a:solidFill>
                <a:latin typeface="Plus Jakarta Sans"/>
                <a:ea typeface="Plus Jakarta Sans"/>
                <a:cs typeface="Plus Jakarta Sans"/>
                <a:sym typeface="Plus Jakarta Sans"/>
              </a:rPr>
              <a:t>Battle of Adwa</a:t>
            </a:r>
            <a:endParaRPr sz="1900">
              <a:solidFill>
                <a:schemeClr val="dk1"/>
              </a:solidFill>
              <a:latin typeface="Plus Jakarta Sans"/>
              <a:ea typeface="Plus Jakarta Sans"/>
              <a:cs typeface="Plus Jakarta Sans"/>
              <a:sym typeface="Plus Jakarta Sans"/>
            </a:endParaRPr>
          </a:p>
        </p:txBody>
      </p:sp>
      <p:sp>
        <p:nvSpPr>
          <p:cNvPr id="197" name="Google Shape;197;p41"/>
          <p:cNvSpPr txBox="1"/>
          <p:nvPr/>
        </p:nvSpPr>
        <p:spPr>
          <a:xfrm>
            <a:off x="5542353" y="96369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98" name="Google Shape;198;p41"/>
          <p:cNvPicPr preferRelativeResize="0"/>
          <p:nvPr/>
        </p:nvPicPr>
        <p:blipFill>
          <a:blip r:embed="rId3">
            <a:alphaModFix/>
          </a:blip>
          <a:stretch>
            <a:fillRect/>
          </a:stretch>
        </p:blipFill>
        <p:spPr>
          <a:xfrm>
            <a:off x="390131" y="9513171"/>
            <a:ext cx="431174" cy="431174"/>
          </a:xfrm>
          <a:prstGeom prst="rect">
            <a:avLst/>
          </a:prstGeom>
          <a:noFill/>
          <a:ln>
            <a:noFill/>
          </a:ln>
        </p:spPr>
      </p:pic>
      <p:sp>
        <p:nvSpPr>
          <p:cNvPr id="199" name="Google Shape;199;p41"/>
          <p:cNvSpPr txBox="1"/>
          <p:nvPr/>
        </p:nvSpPr>
        <p:spPr>
          <a:xfrm>
            <a:off x="2974875" y="96369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200" name="Google Shape;200;p41"/>
          <p:cNvPicPr preferRelativeResize="0"/>
          <p:nvPr/>
        </p:nvPicPr>
        <p:blipFill>
          <a:blip r:embed="rId4">
            <a:alphaModFix/>
          </a:blip>
          <a:stretch>
            <a:fillRect/>
          </a:stretch>
        </p:blipFill>
        <p:spPr>
          <a:xfrm>
            <a:off x="216272" y="154797"/>
            <a:ext cx="1056536" cy="438114"/>
          </a:xfrm>
          <a:prstGeom prst="rect">
            <a:avLst/>
          </a:prstGeom>
          <a:noFill/>
          <a:ln>
            <a:noFill/>
          </a:ln>
        </p:spPr>
      </p:pic>
      <p:sp>
        <p:nvSpPr>
          <p:cNvPr id="201" name="Google Shape;201;p41"/>
          <p:cNvSpPr txBox="1"/>
          <p:nvPr/>
        </p:nvSpPr>
        <p:spPr>
          <a:xfrm>
            <a:off x="344700" y="1264425"/>
            <a:ext cx="4143300" cy="18162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None/>
            </a:pPr>
            <a:r>
              <a:rPr lang="en" sz="1200">
                <a:solidFill>
                  <a:schemeClr val="dk1"/>
                </a:solidFill>
                <a:latin typeface="Inter"/>
                <a:ea typeface="Inter"/>
                <a:cs typeface="Inter"/>
                <a:sym typeface="Inter"/>
              </a:rPr>
              <a:t>In the late 19th century, the European powers ran roughshod over Africa, brutally colonizing one country after another. Italy, for its part, targeted Ethiopia. But when its troops attacked on March 1, 1896, near the town of Adwa, they were overpowered by a large and well-armed Ethiopian force. In winning this pivotal victory, Ethiopia not only secured its own independence, but also inspired the anti-colonialist movement… </a:t>
            </a:r>
            <a:endParaRPr sz="1200">
              <a:solidFill>
                <a:schemeClr val="dk1"/>
              </a:solidFill>
              <a:latin typeface="Inter"/>
              <a:ea typeface="Inter"/>
              <a:cs typeface="Inter"/>
              <a:sym typeface="Inter"/>
            </a:endParaRPr>
          </a:p>
          <a:p>
            <a:pPr indent="0" lvl="0" marL="0" rtl="0" algn="l">
              <a:spcBef>
                <a:spcPts val="800"/>
              </a:spcBef>
              <a:spcAft>
                <a:spcPts val="0"/>
              </a:spcAft>
              <a:buClr>
                <a:schemeClr val="dk1"/>
              </a:buClr>
              <a:buSzPts val="1100"/>
              <a:buFont typeface="Arial"/>
              <a:buNone/>
            </a:pPr>
            <a:r>
              <a:rPr lang="en" sz="1200">
                <a:solidFill>
                  <a:schemeClr val="dk1"/>
                </a:solidFill>
                <a:latin typeface="Inter"/>
                <a:ea typeface="Inter"/>
                <a:cs typeface="Inter"/>
                <a:sym typeface="Inter"/>
              </a:rPr>
              <a:t>A relative newcomer to the game, Italy began its colonial military exploits in 1885, when, with Britain’s encouragement, it occupied the Red Sea port of</a:t>
            </a:r>
            <a:endParaRPr sz="1200">
              <a:solidFill>
                <a:schemeClr val="dk1"/>
              </a:solidFill>
              <a:latin typeface="Inter"/>
              <a:ea typeface="Inter"/>
              <a:cs typeface="Inter"/>
              <a:sym typeface="Inter"/>
            </a:endParaRPr>
          </a:p>
          <a:p>
            <a:pPr indent="0" lvl="0" marL="0" rtl="0" algn="l">
              <a:lnSpc>
                <a:spcPct val="100000"/>
              </a:lnSpc>
              <a:spcBef>
                <a:spcPts val="0"/>
              </a:spcBef>
              <a:spcAft>
                <a:spcPts val="800"/>
              </a:spcAft>
              <a:buNone/>
            </a:pPr>
            <a:r>
              <a:t/>
            </a:r>
            <a:endParaRPr sz="1200">
              <a:solidFill>
                <a:schemeClr val="dk1"/>
              </a:solidFill>
              <a:latin typeface="Inter"/>
              <a:ea typeface="Inter"/>
              <a:cs typeface="Inter"/>
              <a:sym typeface="Inter"/>
            </a:endParaRPr>
          </a:p>
        </p:txBody>
      </p:sp>
      <p:sp>
        <p:nvSpPr>
          <p:cNvPr id="202" name="Google Shape;202;p41"/>
          <p:cNvSpPr txBox="1"/>
          <p:nvPr/>
        </p:nvSpPr>
        <p:spPr>
          <a:xfrm>
            <a:off x="344700" y="3645175"/>
            <a:ext cx="7084200" cy="60543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Massawa. From there, it spread out along the Horn of Africa, establishing the colony of Eritrea—on land formerly controlled by Ethiopia—and occupying much of present-day Somalia as well.</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a:t>
            </a:r>
            <a:endParaRPr sz="1200">
              <a:solidFill>
                <a:schemeClr val="dk1"/>
              </a:solidFill>
              <a:latin typeface="Inter"/>
              <a:ea typeface="Inter"/>
              <a:cs typeface="Inter"/>
              <a:sym typeface="Inter"/>
            </a:endParaRPr>
          </a:p>
          <a:p>
            <a:pPr indent="0" lvl="0" marL="0" rtl="0" algn="l">
              <a:spcBef>
                <a:spcPts val="800"/>
              </a:spcBef>
              <a:spcAft>
                <a:spcPts val="0"/>
              </a:spcAft>
              <a:buNone/>
            </a:pPr>
            <a:r>
              <a:rPr lang="en" sz="1200">
                <a:solidFill>
                  <a:schemeClr val="dk1"/>
                </a:solidFill>
                <a:latin typeface="Inter"/>
                <a:ea typeface="Inter"/>
                <a:cs typeface="Inter"/>
                <a:sym typeface="Inter"/>
              </a:rPr>
              <a:t>In 1889, Italy signed a treaty with Ethiopia’s emperor, Menelik II, who recognized the Italian claim to Eritrea in exchange for a loan of arms and money. But a major disagreement arose, exacerbated by differences between the Italian and Amharic versions of the text, over whether the treaty had turned Ethiopia into an Italian protectorate, without control of its external affairs. </a:t>
            </a:r>
            <a:endParaRPr sz="1200">
              <a:solidFill>
                <a:schemeClr val="dk1"/>
              </a:solidFill>
              <a:latin typeface="Inter"/>
              <a:ea typeface="Inter"/>
              <a:cs typeface="Inter"/>
              <a:sym typeface="Inter"/>
            </a:endParaRPr>
          </a:p>
          <a:p>
            <a:pPr indent="0" lvl="0" marL="0" rtl="0" algn="l">
              <a:spcBef>
                <a:spcPts val="800"/>
              </a:spcBef>
              <a:spcAft>
                <a:spcPts val="0"/>
              </a:spcAft>
              <a:buNone/>
            </a:pPr>
            <a:r>
              <a:rPr lang="en" sz="1200">
                <a:solidFill>
                  <a:schemeClr val="dk1"/>
                </a:solidFill>
                <a:latin typeface="Inter"/>
                <a:ea typeface="Inter"/>
                <a:cs typeface="Inter"/>
                <a:sym typeface="Inter"/>
              </a:rPr>
              <a:t>Menelik…, a shrewd opponent of European expansionism, prepared to defend their sovereignty. In addition to securing modern weapons, they launched a public relations campaign with the help of several Europeans sympathetic to their cause.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When the fighting broke out on March 1, the Italians and their African auxiliaries quickly found themselves disorganized, highly outnumbered, and exposed in inhospitable terrain. By day’s end, they were in full retreat, leaving behind their artillery and roughly 3,000 prisoners. “[Menelik] outsmarted and outflanked the Italians in every aspect,” Haile says. Many women contributed to the victory, serving as water distributors, medical care providers, prison guards, and morale boosters. Taytu herself commanded her own personal army. </a:t>
            </a:r>
            <a:endParaRPr sz="1200">
              <a:solidFill>
                <a:schemeClr val="dk1"/>
              </a:solidFill>
              <a:latin typeface="Inter"/>
              <a:ea typeface="Inter"/>
              <a:cs typeface="Inter"/>
              <a:sym typeface="Inter"/>
            </a:endParaRPr>
          </a:p>
          <a:p>
            <a:pPr indent="0" lvl="0" marL="0" rtl="0" algn="l">
              <a:spcBef>
                <a:spcPts val="800"/>
              </a:spcBef>
              <a:spcAft>
                <a:spcPts val="0"/>
              </a:spcAft>
              <a:buNone/>
            </a:pPr>
            <a:r>
              <a:rPr lang="en" sz="1200">
                <a:solidFill>
                  <a:schemeClr val="dk1"/>
                </a:solidFill>
                <a:latin typeface="Inter"/>
                <a:ea typeface="Inter"/>
                <a:cs typeface="Inter"/>
                <a:sym typeface="Inter"/>
              </a:rPr>
              <a:t>Overall, the Ethiopians inflicted a casualty rate of up to 70 percent (while also suffering relatively heavy losses). They brought the Italian prisoners back to Addis Ababa, in what Jonas calls a “racial turning of the tables that put whites at the mercy of blacks in significant numbers for the first time”... </a:t>
            </a:r>
            <a:endParaRPr sz="1200">
              <a:solidFill>
                <a:schemeClr val="dk1"/>
              </a:solidFill>
              <a:latin typeface="Inter"/>
              <a:ea typeface="Inter"/>
              <a:cs typeface="Inter"/>
              <a:sym typeface="Inter"/>
            </a:endParaRPr>
          </a:p>
          <a:p>
            <a:pPr indent="0" lvl="0" marL="0" rtl="0" algn="l">
              <a:spcBef>
                <a:spcPts val="800"/>
              </a:spcBef>
              <a:spcAft>
                <a:spcPts val="0"/>
              </a:spcAft>
              <a:buNone/>
            </a:pPr>
            <a:r>
              <a:rPr lang="en" sz="1200">
                <a:solidFill>
                  <a:schemeClr val="dk1"/>
                </a:solidFill>
                <a:latin typeface="Inter"/>
                <a:ea typeface="Inter"/>
                <a:cs typeface="Inter"/>
                <a:sym typeface="Inter"/>
              </a:rPr>
              <a:t>In the aftermath of the battle, Crispi’s government collapsed and Baratieri was put on trial. (He was acquitted.) Moreover, Italy agreed to recognize Ethiopian independence, as did other European powers, which negotiated with Menelik to settle the country’s borders. </a:t>
            </a:r>
            <a:endParaRPr sz="1200">
              <a:solidFill>
                <a:schemeClr val="dk1"/>
              </a:solidFill>
              <a:latin typeface="Inter"/>
              <a:ea typeface="Inter"/>
              <a:cs typeface="Inter"/>
              <a:sym typeface="Inter"/>
            </a:endParaRPr>
          </a:p>
          <a:p>
            <a:pPr indent="0" lvl="0" marL="0" rtl="0" algn="l">
              <a:spcBef>
                <a:spcPts val="800"/>
              </a:spcBef>
              <a:spcAft>
                <a:spcPts val="800"/>
              </a:spcAft>
              <a:buNone/>
            </a:pPr>
            <a:r>
              <a:rPr lang="en" sz="1200">
                <a:solidFill>
                  <a:schemeClr val="dk1"/>
                </a:solidFill>
                <a:latin typeface="Inter"/>
                <a:ea typeface="Inter"/>
                <a:cs typeface="Inter"/>
                <a:sym typeface="Inter"/>
              </a:rPr>
              <a:t>Italian forces later returned under Benito Mussolini and briefly occupied Ethiopia with the help of warplanes and chemical weapons. Nonetheless, Ethiopian resistance endured as a “beacon” for future African independence movements, Haile explains, as well as the concept of Pan-Africanism</a:t>
            </a:r>
            <a:r>
              <a:rPr lang="en" sz="1200">
                <a:solidFill>
                  <a:schemeClr val="dk1"/>
                </a:solidFill>
                <a:latin typeface="Inter"/>
                <a:ea typeface="Inter"/>
                <a:cs typeface="Inter"/>
                <a:sym typeface="Inter"/>
              </a:rPr>
              <a:t>.</a:t>
            </a:r>
            <a:endParaRPr sz="1200">
              <a:solidFill>
                <a:srgbClr val="333333"/>
              </a:solidFill>
              <a:latin typeface="Halant"/>
              <a:ea typeface="Halant"/>
              <a:cs typeface="Halant"/>
              <a:sym typeface="Halant"/>
            </a:endParaRPr>
          </a:p>
        </p:txBody>
      </p:sp>
      <p:sp>
        <p:nvSpPr>
          <p:cNvPr id="203" name="Google Shape;203;p41"/>
          <p:cNvSpPr txBox="1"/>
          <p:nvPr/>
        </p:nvSpPr>
        <p:spPr>
          <a:xfrm>
            <a:off x="4530050" y="2874125"/>
            <a:ext cx="2898600" cy="705000"/>
          </a:xfrm>
          <a:prstGeom prst="rect">
            <a:avLst/>
          </a:prstGeom>
          <a:noFill/>
          <a:ln cap="flat" cmpd="sng" w="9525">
            <a:solidFill>
              <a:srgbClr val="9E9E9E"/>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chemeClr val="dk1"/>
                </a:solidFill>
                <a:latin typeface="Halant"/>
                <a:ea typeface="Halant"/>
                <a:cs typeface="Halant"/>
                <a:sym typeface="Halant"/>
              </a:rPr>
              <a:t>Source:  Illustration for </a:t>
            </a:r>
            <a:r>
              <a:rPr i="1" lang="en" sz="1200">
                <a:solidFill>
                  <a:schemeClr val="dk1"/>
                </a:solidFill>
                <a:latin typeface="Halant"/>
                <a:ea typeface="Halant"/>
                <a:cs typeface="Halant"/>
                <a:sym typeface="Halant"/>
              </a:rPr>
              <a:t>The Graphic</a:t>
            </a:r>
            <a:r>
              <a:rPr lang="en" sz="1200">
                <a:solidFill>
                  <a:schemeClr val="dk1"/>
                </a:solidFill>
                <a:latin typeface="Halant"/>
                <a:ea typeface="Halant"/>
                <a:cs typeface="Halant"/>
                <a:sym typeface="Halant"/>
              </a:rPr>
              <a:t>, “The Battle of Adowa, The Last Rally of General Dabormida,” April 11, 1896. Public Domain. </a:t>
            </a:r>
            <a:endParaRPr sz="1200">
              <a:solidFill>
                <a:schemeClr val="dk1"/>
              </a:solidFill>
              <a:latin typeface="Halant"/>
              <a:ea typeface="Halant"/>
              <a:cs typeface="Halant"/>
              <a:sym typeface="Halant"/>
            </a:endParaRPr>
          </a:p>
        </p:txBody>
      </p:sp>
      <p:pic>
        <p:nvPicPr>
          <p:cNvPr id="204" name="Google Shape;204;p41"/>
          <p:cNvPicPr preferRelativeResize="0"/>
          <p:nvPr/>
        </p:nvPicPr>
        <p:blipFill>
          <a:blip r:embed="rId5">
            <a:alphaModFix/>
          </a:blip>
          <a:stretch>
            <a:fillRect/>
          </a:stretch>
        </p:blipFill>
        <p:spPr>
          <a:xfrm>
            <a:off x="4530075" y="783125"/>
            <a:ext cx="2898726" cy="2031375"/>
          </a:xfrm>
          <a:prstGeom prst="rect">
            <a:avLst/>
          </a:prstGeom>
          <a:noFill/>
          <a:ln>
            <a:noFill/>
          </a:ln>
        </p:spPr>
      </p:pic>
      <p:sp>
        <p:nvSpPr>
          <p:cNvPr id="205" name="Google Shape;205;p41"/>
          <p:cNvSpPr txBox="1"/>
          <p:nvPr/>
        </p:nvSpPr>
        <p:spPr>
          <a:xfrm>
            <a:off x="344700" y="788025"/>
            <a:ext cx="4143300" cy="514500"/>
          </a:xfrm>
          <a:prstGeom prst="rect">
            <a:avLst/>
          </a:prstGeom>
          <a:noFill/>
          <a:ln cap="flat" cmpd="sng" w="9525">
            <a:solidFill>
              <a:srgbClr val="9E9E9E"/>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chemeClr val="dk1"/>
                </a:solidFill>
                <a:latin typeface="Halant"/>
                <a:ea typeface="Halant"/>
                <a:cs typeface="Halant"/>
                <a:sym typeface="Halant"/>
              </a:rPr>
              <a:t>Source: Jesse Greenspan</a:t>
            </a:r>
            <a:r>
              <a:rPr lang="en" sz="1200">
                <a:solidFill>
                  <a:schemeClr val="dk1"/>
                </a:solidFill>
                <a:latin typeface="Halant"/>
                <a:ea typeface="Halant"/>
                <a:cs typeface="Halant"/>
                <a:sym typeface="Halant"/>
              </a:rPr>
              <a:t>, “How Ethiopia Beat Back Colonizers in the Battle of Adwa,” HISTORY.com, November 11, 2022.</a:t>
            </a:r>
            <a:endParaRPr sz="1200">
              <a:solidFill>
                <a:schemeClr val="dk1"/>
              </a:solidFill>
              <a:latin typeface="Halant"/>
              <a:ea typeface="Halant"/>
              <a:cs typeface="Halant"/>
              <a:sym typeface="Halant"/>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09" name="Shape 209"/>
        <p:cNvGrpSpPr/>
        <p:nvPr/>
      </p:nvGrpSpPr>
      <p:grpSpPr>
        <a:xfrm>
          <a:off x="0" y="0"/>
          <a:ext cx="0" cy="0"/>
          <a:chOff x="0" y="0"/>
          <a:chExt cx="0" cy="0"/>
        </a:xfrm>
      </p:grpSpPr>
      <p:sp>
        <p:nvSpPr>
          <p:cNvPr id="210" name="Google Shape;210;p42"/>
          <p:cNvSpPr txBox="1"/>
          <p:nvPr/>
        </p:nvSpPr>
        <p:spPr>
          <a:xfrm>
            <a:off x="0" y="0"/>
            <a:ext cx="7772400" cy="669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a:solidFill>
                  <a:schemeClr val="dk1"/>
                </a:solidFill>
                <a:latin typeface="Halant"/>
                <a:ea typeface="Halant"/>
                <a:cs typeface="Halant"/>
                <a:sym typeface="Halant"/>
              </a:rPr>
              <a:t>Contextualization &amp; Causation</a:t>
            </a:r>
            <a:endParaRPr>
              <a:solidFill>
                <a:schemeClr val="dk1"/>
              </a:solidFill>
              <a:latin typeface="Halant"/>
              <a:ea typeface="Halant"/>
              <a:cs typeface="Halant"/>
              <a:sym typeface="Halant"/>
            </a:endParaRPr>
          </a:p>
          <a:p>
            <a:pPr indent="0" lvl="0" marL="0" rtl="0" algn="ctr">
              <a:spcBef>
                <a:spcPts val="0"/>
              </a:spcBef>
              <a:spcAft>
                <a:spcPts val="0"/>
              </a:spcAft>
              <a:buNone/>
            </a:pPr>
            <a:r>
              <a:rPr lang="en" sz="1900">
                <a:solidFill>
                  <a:schemeClr val="dk1"/>
                </a:solidFill>
                <a:latin typeface="Plus Jakarta Sans"/>
                <a:ea typeface="Plus Jakarta Sans"/>
                <a:cs typeface="Plus Jakarta Sans"/>
                <a:sym typeface="Plus Jakarta Sans"/>
              </a:rPr>
              <a:t>Battle of Adwa</a:t>
            </a:r>
            <a:endParaRPr sz="1900">
              <a:solidFill>
                <a:schemeClr val="dk1"/>
              </a:solidFill>
              <a:latin typeface="Plus Jakarta Sans"/>
              <a:ea typeface="Plus Jakarta Sans"/>
              <a:cs typeface="Plus Jakarta Sans"/>
              <a:sym typeface="Plus Jakarta Sans"/>
            </a:endParaRPr>
          </a:p>
        </p:txBody>
      </p:sp>
      <p:sp>
        <p:nvSpPr>
          <p:cNvPr id="211" name="Google Shape;211;p42"/>
          <p:cNvSpPr txBox="1"/>
          <p:nvPr/>
        </p:nvSpPr>
        <p:spPr>
          <a:xfrm>
            <a:off x="5542353" y="96369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212" name="Google Shape;212;p42"/>
          <p:cNvPicPr preferRelativeResize="0"/>
          <p:nvPr/>
        </p:nvPicPr>
        <p:blipFill>
          <a:blip r:embed="rId3">
            <a:alphaModFix/>
          </a:blip>
          <a:stretch>
            <a:fillRect/>
          </a:stretch>
        </p:blipFill>
        <p:spPr>
          <a:xfrm>
            <a:off x="390131" y="9513171"/>
            <a:ext cx="431174" cy="431174"/>
          </a:xfrm>
          <a:prstGeom prst="rect">
            <a:avLst/>
          </a:prstGeom>
          <a:noFill/>
          <a:ln>
            <a:noFill/>
          </a:ln>
        </p:spPr>
      </p:pic>
      <p:sp>
        <p:nvSpPr>
          <p:cNvPr id="213" name="Google Shape;213;p42"/>
          <p:cNvSpPr txBox="1"/>
          <p:nvPr/>
        </p:nvSpPr>
        <p:spPr>
          <a:xfrm>
            <a:off x="2974875" y="96369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214" name="Google Shape;214;p42"/>
          <p:cNvPicPr preferRelativeResize="0"/>
          <p:nvPr/>
        </p:nvPicPr>
        <p:blipFill>
          <a:blip r:embed="rId4">
            <a:alphaModFix/>
          </a:blip>
          <a:stretch>
            <a:fillRect/>
          </a:stretch>
        </p:blipFill>
        <p:spPr>
          <a:xfrm>
            <a:off x="216272" y="154797"/>
            <a:ext cx="1056536" cy="438114"/>
          </a:xfrm>
          <a:prstGeom prst="rect">
            <a:avLst/>
          </a:prstGeom>
          <a:noFill/>
          <a:ln>
            <a:noFill/>
          </a:ln>
        </p:spPr>
      </p:pic>
      <p:sp>
        <p:nvSpPr>
          <p:cNvPr id="215" name="Google Shape;215;p42"/>
          <p:cNvSpPr txBox="1"/>
          <p:nvPr/>
        </p:nvSpPr>
        <p:spPr>
          <a:xfrm>
            <a:off x="457200" y="1155250"/>
            <a:ext cx="6858000" cy="3693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200">
                <a:solidFill>
                  <a:schemeClr val="dk1"/>
                </a:solidFill>
                <a:latin typeface="Halant"/>
                <a:ea typeface="Halant"/>
                <a:cs typeface="Halant"/>
                <a:sym typeface="Halant"/>
              </a:rPr>
              <a:t>Directions: </a:t>
            </a:r>
            <a:r>
              <a:rPr lang="en" sz="1200">
                <a:solidFill>
                  <a:schemeClr val="dk1"/>
                </a:solidFill>
                <a:latin typeface="Halant"/>
                <a:ea typeface="Halant"/>
                <a:cs typeface="Halant"/>
                <a:sym typeface="Halant"/>
              </a:rPr>
              <a:t>After completing the reading, answer the following questions.</a:t>
            </a:r>
            <a:endParaRPr sz="1200">
              <a:solidFill>
                <a:schemeClr val="dk1"/>
              </a:solidFill>
              <a:latin typeface="Halant"/>
              <a:ea typeface="Halant"/>
              <a:cs typeface="Halant"/>
              <a:sym typeface="Halant"/>
            </a:endParaRPr>
          </a:p>
        </p:txBody>
      </p:sp>
      <p:graphicFrame>
        <p:nvGraphicFramePr>
          <p:cNvPr id="216" name="Google Shape;216;p42"/>
          <p:cNvGraphicFramePr/>
          <p:nvPr/>
        </p:nvGraphicFramePr>
        <p:xfrm>
          <a:off x="478100" y="1663650"/>
          <a:ext cx="3000000" cy="3000000"/>
        </p:xfrm>
        <a:graphic>
          <a:graphicData uri="http://schemas.openxmlformats.org/drawingml/2006/table">
            <a:tbl>
              <a:tblPr>
                <a:noFill/>
                <a:tableStyleId>{1D1D8220-8411-4A5B-BBF7-AEBB202106F0}</a:tableStyleId>
              </a:tblPr>
              <a:tblGrid>
                <a:gridCol w="3313050"/>
                <a:gridCol w="3313050"/>
              </a:tblGrid>
              <a:tr h="422450">
                <a:tc>
                  <a:txBody>
                    <a:bodyPr/>
                    <a:lstStyle/>
                    <a:p>
                      <a:pPr indent="0" lvl="0" marL="0" rtl="0" algn="ctr">
                        <a:lnSpc>
                          <a:spcPct val="100000"/>
                        </a:lnSpc>
                        <a:spcBef>
                          <a:spcPts val="0"/>
                        </a:spcBef>
                        <a:spcAft>
                          <a:spcPts val="0"/>
                        </a:spcAft>
                        <a:buNone/>
                      </a:pPr>
                      <a:r>
                        <a:rPr lang="en" sz="1200">
                          <a:solidFill>
                            <a:schemeClr val="dk1"/>
                          </a:solidFill>
                          <a:latin typeface="Inter"/>
                          <a:ea typeface="Inter"/>
                          <a:cs typeface="Inter"/>
                          <a:sym typeface="Inter"/>
                        </a:rPr>
                        <a:t>1. Choose a type of context and explain how it set the stage for the Battle of Adwa. </a:t>
                      </a:r>
                      <a:r>
                        <a:rPr lang="en" sz="1000">
                          <a:solidFill>
                            <a:schemeClr val="dk1"/>
                          </a:solidFill>
                          <a:latin typeface="Inter"/>
                          <a:ea typeface="Inter"/>
                          <a:cs typeface="Inter"/>
                          <a:sym typeface="Inter"/>
                        </a:rPr>
                        <a:t>(Social, Political, Ideological, Geographic, Economic, Cultural)</a:t>
                      </a:r>
                      <a:endParaRPr sz="1000">
                        <a:latin typeface="Inter"/>
                        <a:ea typeface="Inter"/>
                        <a:cs typeface="Inter"/>
                        <a:sym typeface="Inter"/>
                      </a:endParaRPr>
                    </a:p>
                  </a:txBody>
                  <a:tcPr marT="91425" marB="91425" marR="91425" marL="91425" anchor="ctr">
                    <a:solidFill>
                      <a:srgbClr val="D9D9D9"/>
                    </a:solidFill>
                  </a:tcPr>
                </a:tc>
                <a:tc>
                  <a:txBody>
                    <a:bodyPr/>
                    <a:lstStyle/>
                    <a:p>
                      <a:pPr indent="0" lvl="0" marL="0" rtl="0" algn="ctr">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2. </a:t>
                      </a:r>
                      <a:r>
                        <a:rPr b="1" lang="en" sz="1200">
                          <a:solidFill>
                            <a:schemeClr val="dk1"/>
                          </a:solidFill>
                          <a:latin typeface="Inter"/>
                          <a:ea typeface="Inter"/>
                          <a:cs typeface="Inter"/>
                          <a:sym typeface="Inter"/>
                        </a:rPr>
                        <a:t> </a:t>
                      </a:r>
                      <a:r>
                        <a:rPr lang="en" sz="1200">
                          <a:solidFill>
                            <a:schemeClr val="dk1"/>
                          </a:solidFill>
                          <a:latin typeface="Inter"/>
                          <a:ea typeface="Inter"/>
                          <a:cs typeface="Inter"/>
                          <a:sym typeface="Inter"/>
                        </a:rPr>
                        <a:t>What was the immediate cause of the Battle of Adwa?</a:t>
                      </a:r>
                      <a:endParaRPr sz="1200">
                        <a:latin typeface="Inter"/>
                        <a:ea typeface="Inter"/>
                        <a:cs typeface="Inter"/>
                        <a:sym typeface="Inter"/>
                      </a:endParaRPr>
                    </a:p>
                  </a:txBody>
                  <a:tcPr marT="91425" marB="91425" marR="91425" marL="91425" anchor="ctr">
                    <a:solidFill>
                      <a:srgbClr val="D9D9D9"/>
                    </a:solidFill>
                  </a:tcPr>
                </a:tc>
              </a:tr>
              <a:tr h="2410575">
                <a:tc>
                  <a:txBody>
                    <a:bodyPr/>
                    <a:lstStyle/>
                    <a:p>
                      <a:pPr indent="0" lvl="0" marL="0" rtl="0" algn="l">
                        <a:lnSpc>
                          <a:spcPct val="100000"/>
                        </a:lnSpc>
                        <a:spcBef>
                          <a:spcPts val="0"/>
                        </a:spcBef>
                        <a:spcAft>
                          <a:spcPts val="0"/>
                        </a:spcAft>
                        <a:buNone/>
                      </a:pPr>
                      <a:r>
                        <a:t/>
                      </a:r>
                      <a:endParaRPr b="1" sz="1200">
                        <a:solidFill>
                          <a:schemeClr val="accent1"/>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chemeClr val="accent1"/>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chemeClr val="accent1"/>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chemeClr val="accent1"/>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chemeClr val="accent1"/>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chemeClr val="accent1"/>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chemeClr val="accent1"/>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chemeClr val="accent1"/>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chemeClr val="accent1"/>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chemeClr val="accent1"/>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chemeClr val="accent1"/>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chemeClr val="accent1"/>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chemeClr val="accent1"/>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chemeClr val="accent1"/>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chemeClr val="accent1"/>
                        </a:solidFill>
                        <a:latin typeface="Inter"/>
                        <a:ea typeface="Inter"/>
                        <a:cs typeface="Inter"/>
                        <a:sym typeface="Inter"/>
                      </a:endParaRPr>
                    </a:p>
                  </a:txBody>
                  <a:tcPr marT="91425" marB="91425" marR="91425" marL="91425">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b="1" sz="1200">
                        <a:solidFill>
                          <a:schemeClr val="accent1"/>
                        </a:solidFill>
                        <a:latin typeface="Inter"/>
                        <a:ea typeface="Inter"/>
                        <a:cs typeface="Inter"/>
                        <a:sym typeface="Inter"/>
                      </a:endParaRPr>
                    </a:p>
                  </a:txBody>
                  <a:tcPr marT="91425" marB="91425" marR="91425" marL="91425">
                    <a:lnB cap="flat" cmpd="sng" w="9525">
                      <a:solidFill>
                        <a:srgbClr val="9E9E9E"/>
                      </a:solidFill>
                      <a:prstDash val="solid"/>
                      <a:round/>
                      <a:headEnd len="sm" w="sm" type="none"/>
                      <a:tailEnd len="sm" w="sm" type="none"/>
                    </a:lnB>
                  </a:tcPr>
                </a:tc>
              </a:tr>
              <a:tr h="779125">
                <a:tc>
                  <a:txBody>
                    <a:bodyPr/>
                    <a:lstStyle/>
                    <a:p>
                      <a:pPr indent="0" lvl="0" marL="0" rtl="0" algn="ctr">
                        <a:lnSpc>
                          <a:spcPct val="100000"/>
                        </a:lnSpc>
                        <a:spcBef>
                          <a:spcPts val="0"/>
                        </a:spcBef>
                        <a:spcAft>
                          <a:spcPts val="0"/>
                        </a:spcAft>
                        <a:buNone/>
                      </a:pPr>
                      <a:r>
                        <a:rPr lang="en" sz="1200">
                          <a:solidFill>
                            <a:schemeClr val="dk1"/>
                          </a:solidFill>
                          <a:latin typeface="Inter"/>
                          <a:ea typeface="Inter"/>
                          <a:cs typeface="Inter"/>
                          <a:sym typeface="Inter"/>
                        </a:rPr>
                        <a:t>3. What role did Empress Taytu Betul play in Ethiopia’s resistance against Italy?</a:t>
                      </a:r>
                      <a:endParaRPr sz="1200">
                        <a:solidFill>
                          <a:schemeClr val="dk1"/>
                        </a:solidFill>
                        <a:latin typeface="Inter"/>
                        <a:ea typeface="Inter"/>
                        <a:cs typeface="Inter"/>
                        <a:sym typeface="Inter"/>
                      </a:endParaRPr>
                    </a:p>
                  </a:txBody>
                  <a:tcPr marT="91425" marB="91425" marR="91425" marL="91425"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D9D9D9"/>
                    </a:solidFill>
                  </a:tcPr>
                </a:tc>
                <a:tc>
                  <a:txBody>
                    <a:bodyPr/>
                    <a:lstStyle/>
                    <a:p>
                      <a:pPr indent="0" lvl="0" marL="0" rtl="0" algn="ctr">
                        <a:lnSpc>
                          <a:spcPct val="100000"/>
                        </a:lnSpc>
                        <a:spcBef>
                          <a:spcPts val="0"/>
                        </a:spcBef>
                        <a:spcAft>
                          <a:spcPts val="0"/>
                        </a:spcAft>
                        <a:buNone/>
                      </a:pPr>
                      <a:r>
                        <a:rPr lang="en" sz="1200">
                          <a:solidFill>
                            <a:schemeClr val="dk1"/>
                          </a:solidFill>
                          <a:latin typeface="Inter"/>
                          <a:ea typeface="Inter"/>
                          <a:cs typeface="Inter"/>
                          <a:sym typeface="Inter"/>
                        </a:rPr>
                        <a:t>4. Why was the Battle of Adwa considered a major turning point in the anti-colonialist movement?</a:t>
                      </a:r>
                      <a:endParaRPr sz="1200">
                        <a:solidFill>
                          <a:schemeClr val="dk1"/>
                        </a:solidFill>
                        <a:latin typeface="Inter"/>
                        <a:ea typeface="Inter"/>
                        <a:cs typeface="Inter"/>
                        <a:sym typeface="Inter"/>
                      </a:endParaRPr>
                    </a:p>
                  </a:txBody>
                  <a:tcPr marT="91425" marB="91425" marR="91425" marL="91425"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D9D9D9"/>
                    </a:solidFill>
                  </a:tcPr>
                </a:tc>
              </a:tr>
              <a:tr h="779125">
                <a:tc>
                  <a:txBody>
                    <a:bodyPr/>
                    <a:lstStyle/>
                    <a:p>
                      <a:pPr indent="0" lvl="0" marL="0" rtl="0" algn="l">
                        <a:spcBef>
                          <a:spcPts val="0"/>
                        </a:spcBef>
                        <a:spcAft>
                          <a:spcPts val="0"/>
                        </a:spcAft>
                        <a:buNone/>
                      </a:pPr>
                      <a:r>
                        <a:t/>
                      </a:r>
                      <a:endParaRPr b="1" sz="1200">
                        <a:solidFill>
                          <a:schemeClr val="accent1"/>
                        </a:solidFill>
                        <a:latin typeface="Inter"/>
                        <a:ea typeface="Inter"/>
                        <a:cs typeface="Inter"/>
                        <a:sym typeface="Inter"/>
                      </a:endParaRPr>
                    </a:p>
                    <a:p>
                      <a:pPr indent="0" lvl="0" marL="0" rtl="0" algn="l">
                        <a:spcBef>
                          <a:spcPts val="0"/>
                        </a:spcBef>
                        <a:spcAft>
                          <a:spcPts val="0"/>
                        </a:spcAft>
                        <a:buNone/>
                      </a:pPr>
                      <a:r>
                        <a:t/>
                      </a:r>
                      <a:endParaRPr b="1" sz="1200">
                        <a:solidFill>
                          <a:schemeClr val="accent1"/>
                        </a:solidFill>
                        <a:latin typeface="Inter"/>
                        <a:ea typeface="Inter"/>
                        <a:cs typeface="Inter"/>
                        <a:sym typeface="Inter"/>
                      </a:endParaRPr>
                    </a:p>
                    <a:p>
                      <a:pPr indent="0" lvl="0" marL="0" rtl="0" algn="l">
                        <a:spcBef>
                          <a:spcPts val="0"/>
                        </a:spcBef>
                        <a:spcAft>
                          <a:spcPts val="0"/>
                        </a:spcAft>
                        <a:buNone/>
                      </a:pPr>
                      <a:r>
                        <a:t/>
                      </a:r>
                      <a:endParaRPr b="1" sz="1200">
                        <a:solidFill>
                          <a:schemeClr val="accent1"/>
                        </a:solidFill>
                        <a:latin typeface="Inter"/>
                        <a:ea typeface="Inter"/>
                        <a:cs typeface="Inter"/>
                        <a:sym typeface="Inter"/>
                      </a:endParaRPr>
                    </a:p>
                    <a:p>
                      <a:pPr indent="0" lvl="0" marL="0" rtl="0" algn="l">
                        <a:spcBef>
                          <a:spcPts val="0"/>
                        </a:spcBef>
                        <a:spcAft>
                          <a:spcPts val="0"/>
                        </a:spcAft>
                        <a:buNone/>
                      </a:pPr>
                      <a:r>
                        <a:t/>
                      </a:r>
                      <a:endParaRPr b="1" sz="1200">
                        <a:solidFill>
                          <a:schemeClr val="accent1"/>
                        </a:solidFill>
                        <a:latin typeface="Inter"/>
                        <a:ea typeface="Inter"/>
                        <a:cs typeface="Inter"/>
                        <a:sym typeface="Inter"/>
                      </a:endParaRPr>
                    </a:p>
                    <a:p>
                      <a:pPr indent="0" lvl="0" marL="0" rtl="0" algn="l">
                        <a:spcBef>
                          <a:spcPts val="0"/>
                        </a:spcBef>
                        <a:spcAft>
                          <a:spcPts val="0"/>
                        </a:spcAft>
                        <a:buNone/>
                      </a:pPr>
                      <a:r>
                        <a:t/>
                      </a:r>
                      <a:endParaRPr b="1" sz="1200">
                        <a:solidFill>
                          <a:schemeClr val="accent1"/>
                        </a:solidFill>
                        <a:latin typeface="Inter"/>
                        <a:ea typeface="Inter"/>
                        <a:cs typeface="Inter"/>
                        <a:sym typeface="Inter"/>
                      </a:endParaRPr>
                    </a:p>
                    <a:p>
                      <a:pPr indent="0" lvl="0" marL="0" rtl="0" algn="l">
                        <a:spcBef>
                          <a:spcPts val="0"/>
                        </a:spcBef>
                        <a:spcAft>
                          <a:spcPts val="0"/>
                        </a:spcAft>
                        <a:buNone/>
                      </a:pPr>
                      <a:r>
                        <a:t/>
                      </a:r>
                      <a:endParaRPr b="1" sz="1200">
                        <a:solidFill>
                          <a:schemeClr val="accent1"/>
                        </a:solidFill>
                        <a:latin typeface="Inter"/>
                        <a:ea typeface="Inter"/>
                        <a:cs typeface="Inter"/>
                        <a:sym typeface="Inter"/>
                      </a:endParaRPr>
                    </a:p>
                    <a:p>
                      <a:pPr indent="0" lvl="0" marL="0" rtl="0" algn="l">
                        <a:spcBef>
                          <a:spcPts val="0"/>
                        </a:spcBef>
                        <a:spcAft>
                          <a:spcPts val="0"/>
                        </a:spcAft>
                        <a:buNone/>
                      </a:pPr>
                      <a:r>
                        <a:t/>
                      </a:r>
                      <a:endParaRPr b="1" sz="1200">
                        <a:solidFill>
                          <a:schemeClr val="accent1"/>
                        </a:solidFill>
                        <a:latin typeface="Inter"/>
                        <a:ea typeface="Inter"/>
                        <a:cs typeface="Inter"/>
                        <a:sym typeface="Inter"/>
                      </a:endParaRPr>
                    </a:p>
                    <a:p>
                      <a:pPr indent="0" lvl="0" marL="0" rtl="0" algn="l">
                        <a:spcBef>
                          <a:spcPts val="0"/>
                        </a:spcBef>
                        <a:spcAft>
                          <a:spcPts val="0"/>
                        </a:spcAft>
                        <a:buNone/>
                      </a:pPr>
                      <a:r>
                        <a:t/>
                      </a:r>
                      <a:endParaRPr b="1" sz="1200">
                        <a:solidFill>
                          <a:schemeClr val="accent1"/>
                        </a:solidFill>
                        <a:latin typeface="Inter"/>
                        <a:ea typeface="Inter"/>
                        <a:cs typeface="Inter"/>
                        <a:sym typeface="Inter"/>
                      </a:endParaRPr>
                    </a:p>
                    <a:p>
                      <a:pPr indent="0" lvl="0" marL="0" rtl="0" algn="l">
                        <a:spcBef>
                          <a:spcPts val="0"/>
                        </a:spcBef>
                        <a:spcAft>
                          <a:spcPts val="0"/>
                        </a:spcAft>
                        <a:buNone/>
                      </a:pPr>
                      <a:r>
                        <a:t/>
                      </a:r>
                      <a:endParaRPr b="1" sz="1200">
                        <a:solidFill>
                          <a:schemeClr val="accent1"/>
                        </a:solidFill>
                        <a:latin typeface="Inter"/>
                        <a:ea typeface="Inter"/>
                        <a:cs typeface="Inter"/>
                        <a:sym typeface="Inter"/>
                      </a:endParaRPr>
                    </a:p>
                    <a:p>
                      <a:pPr indent="0" lvl="0" marL="0" rtl="0" algn="l">
                        <a:spcBef>
                          <a:spcPts val="0"/>
                        </a:spcBef>
                        <a:spcAft>
                          <a:spcPts val="0"/>
                        </a:spcAft>
                        <a:buNone/>
                      </a:pPr>
                      <a:r>
                        <a:t/>
                      </a:r>
                      <a:endParaRPr b="1" sz="1200">
                        <a:solidFill>
                          <a:schemeClr val="accent1"/>
                        </a:solidFill>
                        <a:latin typeface="Inter"/>
                        <a:ea typeface="Inter"/>
                        <a:cs typeface="Inter"/>
                        <a:sym typeface="Inter"/>
                      </a:endParaRPr>
                    </a:p>
                    <a:p>
                      <a:pPr indent="0" lvl="0" marL="0" rtl="0" algn="l">
                        <a:spcBef>
                          <a:spcPts val="0"/>
                        </a:spcBef>
                        <a:spcAft>
                          <a:spcPts val="0"/>
                        </a:spcAft>
                        <a:buNone/>
                      </a:pPr>
                      <a:r>
                        <a:t/>
                      </a:r>
                      <a:endParaRPr b="1" sz="1200">
                        <a:solidFill>
                          <a:schemeClr val="accent1"/>
                        </a:solidFill>
                        <a:latin typeface="Inter"/>
                        <a:ea typeface="Inter"/>
                        <a:cs typeface="Inter"/>
                        <a:sym typeface="Inter"/>
                      </a:endParaRPr>
                    </a:p>
                    <a:p>
                      <a:pPr indent="0" lvl="0" marL="0" rtl="0" algn="l">
                        <a:spcBef>
                          <a:spcPts val="0"/>
                        </a:spcBef>
                        <a:spcAft>
                          <a:spcPts val="0"/>
                        </a:spcAft>
                        <a:buNone/>
                      </a:pPr>
                      <a:r>
                        <a:t/>
                      </a:r>
                      <a:endParaRPr b="1" sz="1200">
                        <a:solidFill>
                          <a:schemeClr val="accent1"/>
                        </a:solidFill>
                        <a:latin typeface="Inter"/>
                        <a:ea typeface="Inter"/>
                        <a:cs typeface="Inter"/>
                        <a:sym typeface="Inter"/>
                      </a:endParaRPr>
                    </a:p>
                    <a:p>
                      <a:pPr indent="0" lvl="0" marL="0" rtl="0" algn="l">
                        <a:spcBef>
                          <a:spcPts val="0"/>
                        </a:spcBef>
                        <a:spcAft>
                          <a:spcPts val="0"/>
                        </a:spcAft>
                        <a:buNone/>
                      </a:pPr>
                      <a:r>
                        <a:t/>
                      </a:r>
                      <a:endParaRPr b="1" sz="1200">
                        <a:solidFill>
                          <a:schemeClr val="accent1"/>
                        </a:solidFill>
                        <a:latin typeface="Inter"/>
                        <a:ea typeface="Inter"/>
                        <a:cs typeface="Inter"/>
                        <a:sym typeface="Inter"/>
                      </a:endParaRPr>
                    </a:p>
                    <a:p>
                      <a:pPr indent="0" lvl="0" marL="0" rtl="0" algn="l">
                        <a:spcBef>
                          <a:spcPts val="0"/>
                        </a:spcBef>
                        <a:spcAft>
                          <a:spcPts val="0"/>
                        </a:spcAft>
                        <a:buNone/>
                      </a:pPr>
                      <a:r>
                        <a:t/>
                      </a:r>
                      <a:endParaRPr b="1" sz="1200">
                        <a:solidFill>
                          <a:schemeClr val="accent1"/>
                        </a:solidFill>
                        <a:latin typeface="Inter"/>
                        <a:ea typeface="Inter"/>
                        <a:cs typeface="Inter"/>
                        <a:sym typeface="Inter"/>
                      </a:endParaRPr>
                    </a:p>
                    <a:p>
                      <a:pPr indent="0" lvl="0" marL="0" rtl="0" algn="l">
                        <a:spcBef>
                          <a:spcPts val="0"/>
                        </a:spcBef>
                        <a:spcAft>
                          <a:spcPts val="0"/>
                        </a:spcAft>
                        <a:buNone/>
                      </a:pPr>
                      <a:r>
                        <a:t/>
                      </a:r>
                      <a:endParaRPr b="1" sz="1200">
                        <a:solidFill>
                          <a:schemeClr val="accent1"/>
                        </a:solidFill>
                        <a:latin typeface="Inter"/>
                        <a:ea typeface="Inter"/>
                        <a:cs typeface="Inter"/>
                        <a:sym typeface="Inter"/>
                      </a:endParaRPr>
                    </a:p>
                  </a:txBody>
                  <a:tcPr marT="91425" marB="91425" marR="91425" marL="91425">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b="1" sz="1200">
                        <a:solidFill>
                          <a:srgbClr val="E95C3D"/>
                        </a:solidFill>
                        <a:latin typeface="Inter"/>
                        <a:ea typeface="Inter"/>
                        <a:cs typeface="Inter"/>
                        <a:sym typeface="Inter"/>
                      </a:endParaRPr>
                    </a:p>
                  </a:txBody>
                  <a:tcPr marT="91425" marB="91425" marR="91425" marL="91425">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217" name="Google Shape;217;p42"/>
          <p:cNvSpPr txBox="1"/>
          <p:nvPr/>
        </p:nvSpPr>
        <p:spPr>
          <a:xfrm>
            <a:off x="338625" y="775813"/>
            <a:ext cx="7112400" cy="361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______________________________________  Date: ________ Class: ____________________</a:t>
            </a:r>
            <a:endParaRPr b="1" sz="1200">
              <a:solidFill>
                <a:srgbClr val="000000"/>
              </a:solidFill>
              <a:latin typeface="Inter"/>
              <a:ea typeface="Inter"/>
              <a:cs typeface="Inter"/>
              <a:sym typeface="Inter"/>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21" name="Shape 221"/>
        <p:cNvGrpSpPr/>
        <p:nvPr/>
      </p:nvGrpSpPr>
      <p:grpSpPr>
        <a:xfrm>
          <a:off x="0" y="0"/>
          <a:ext cx="0" cy="0"/>
          <a:chOff x="0" y="0"/>
          <a:chExt cx="0" cy="0"/>
        </a:xfrm>
      </p:grpSpPr>
      <p:pic>
        <p:nvPicPr>
          <p:cNvPr id="222" name="Google Shape;222;p43"/>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223" name="Google Shape;223;p43"/>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224" name="Google Shape;224;p43"/>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225" name="Google Shape;225;p43"/>
          <p:cNvSpPr txBox="1"/>
          <p:nvPr/>
        </p:nvSpPr>
        <p:spPr>
          <a:xfrm>
            <a:off x="455250" y="795075"/>
            <a:ext cx="6861900" cy="5850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300">
                <a:solidFill>
                  <a:schemeClr val="dk1"/>
                </a:solidFill>
                <a:latin typeface="Halant"/>
                <a:ea typeface="Halant"/>
                <a:cs typeface="Halant"/>
                <a:sym typeface="Halant"/>
              </a:rPr>
              <a:t>Directions: </a:t>
            </a:r>
            <a:r>
              <a:rPr lang="en" sz="1300">
                <a:solidFill>
                  <a:schemeClr val="dk1"/>
                </a:solidFill>
                <a:latin typeface="Halant"/>
                <a:ea typeface="Halant"/>
                <a:cs typeface="Halant"/>
                <a:sym typeface="Halant"/>
              </a:rPr>
              <a:t>As you move through the inside/outside circle, take notes about each of the rebellions. Include details about the causes, key players, and other historical events.</a:t>
            </a:r>
            <a:endParaRPr>
              <a:latin typeface="Halant"/>
              <a:ea typeface="Halant"/>
              <a:cs typeface="Halant"/>
              <a:sym typeface="Halant"/>
            </a:endParaRPr>
          </a:p>
        </p:txBody>
      </p:sp>
      <p:sp>
        <p:nvSpPr>
          <p:cNvPr id="226" name="Google Shape;226;p43"/>
          <p:cNvSpPr txBox="1"/>
          <p:nvPr/>
        </p:nvSpPr>
        <p:spPr>
          <a:xfrm>
            <a:off x="0" y="0"/>
            <a:ext cx="7772400" cy="669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a:solidFill>
                  <a:schemeClr val="dk1"/>
                </a:solidFill>
                <a:latin typeface="Halant"/>
                <a:ea typeface="Halant"/>
                <a:cs typeface="Halant"/>
                <a:sym typeface="Halant"/>
              </a:rPr>
              <a:t>Contextualization &amp; Causation</a:t>
            </a:r>
            <a:endParaRPr>
              <a:solidFill>
                <a:schemeClr val="dk1"/>
              </a:solidFill>
              <a:latin typeface="Halant"/>
              <a:ea typeface="Halant"/>
              <a:cs typeface="Halant"/>
              <a:sym typeface="Halant"/>
            </a:endParaRPr>
          </a:p>
          <a:p>
            <a:pPr indent="0" lvl="0" marL="0" rtl="0" algn="ctr">
              <a:spcBef>
                <a:spcPts val="0"/>
              </a:spcBef>
              <a:spcAft>
                <a:spcPts val="0"/>
              </a:spcAft>
              <a:buNone/>
            </a:pPr>
            <a:r>
              <a:rPr lang="en" sz="1900">
                <a:solidFill>
                  <a:schemeClr val="dk1"/>
                </a:solidFill>
                <a:latin typeface="Plus Jakarta Sans"/>
                <a:ea typeface="Plus Jakarta Sans"/>
                <a:cs typeface="Plus Jakarta Sans"/>
                <a:sym typeface="Plus Jakarta Sans"/>
              </a:rPr>
              <a:t>Rebellions Against Imperialism Worksheet</a:t>
            </a:r>
            <a:endParaRPr sz="1900">
              <a:solidFill>
                <a:schemeClr val="dk1"/>
              </a:solidFill>
              <a:latin typeface="Plus Jakarta Sans"/>
              <a:ea typeface="Plus Jakarta Sans"/>
              <a:cs typeface="Plus Jakarta Sans"/>
              <a:sym typeface="Plus Jakarta Sans"/>
            </a:endParaRPr>
          </a:p>
        </p:txBody>
      </p:sp>
      <p:pic>
        <p:nvPicPr>
          <p:cNvPr id="227" name="Google Shape;227;p43"/>
          <p:cNvPicPr preferRelativeResize="0"/>
          <p:nvPr/>
        </p:nvPicPr>
        <p:blipFill>
          <a:blip r:embed="rId4">
            <a:alphaModFix/>
          </a:blip>
          <a:stretch>
            <a:fillRect/>
          </a:stretch>
        </p:blipFill>
        <p:spPr>
          <a:xfrm>
            <a:off x="216272" y="154797"/>
            <a:ext cx="1056536" cy="438114"/>
          </a:xfrm>
          <a:prstGeom prst="rect">
            <a:avLst/>
          </a:prstGeom>
          <a:noFill/>
          <a:ln>
            <a:noFill/>
          </a:ln>
        </p:spPr>
      </p:pic>
      <p:graphicFrame>
        <p:nvGraphicFramePr>
          <p:cNvPr id="228" name="Google Shape;228;p43"/>
          <p:cNvGraphicFramePr/>
          <p:nvPr/>
        </p:nvGraphicFramePr>
        <p:xfrm>
          <a:off x="976500" y="1515325"/>
          <a:ext cx="3000000" cy="3000000"/>
        </p:xfrm>
        <a:graphic>
          <a:graphicData uri="http://schemas.openxmlformats.org/drawingml/2006/table">
            <a:tbl>
              <a:tblPr>
                <a:noFill/>
                <a:tableStyleId>{1D1D8220-8411-4A5B-BBF7-AEBB202106F0}</a:tableStyleId>
              </a:tblPr>
              <a:tblGrid>
                <a:gridCol w="5836650"/>
              </a:tblGrid>
              <a:tr h="378450">
                <a:tc>
                  <a:txBody>
                    <a:bodyPr/>
                    <a:lstStyle/>
                    <a:p>
                      <a:pPr indent="0" lvl="0" marL="0" rtl="0" algn="ctr">
                        <a:spcBef>
                          <a:spcPts val="0"/>
                        </a:spcBef>
                        <a:spcAft>
                          <a:spcPts val="0"/>
                        </a:spcAft>
                        <a:buNone/>
                      </a:pPr>
                      <a:r>
                        <a:rPr b="1" lang="en" sz="1300">
                          <a:latin typeface="Inter"/>
                          <a:ea typeface="Inter"/>
                          <a:cs typeface="Inter"/>
                          <a:sym typeface="Inter"/>
                        </a:rPr>
                        <a:t>Boxer Rebellion</a:t>
                      </a:r>
                      <a:endParaRPr b="1" sz="1300">
                        <a:latin typeface="Inter"/>
                        <a:ea typeface="Inter"/>
                        <a:cs typeface="Inter"/>
                        <a:sym typeface="Inter"/>
                      </a:endParaRPr>
                    </a:p>
                  </a:txBody>
                  <a:tcPr marT="91425" marB="91425" marR="91425" marL="91425">
                    <a:solidFill>
                      <a:srgbClr val="CCCCCC"/>
                    </a:solidFill>
                  </a:tcPr>
                </a:tc>
              </a:tr>
              <a:tr h="1301225">
                <a:tc>
                  <a:txBody>
                    <a:bodyPr/>
                    <a:lstStyle/>
                    <a:p>
                      <a:pPr indent="0" lvl="0" marL="0" rtl="0" algn="l">
                        <a:spcBef>
                          <a:spcPts val="0"/>
                        </a:spcBef>
                        <a:spcAft>
                          <a:spcPts val="0"/>
                        </a:spcAft>
                        <a:buNone/>
                      </a:pPr>
                      <a:r>
                        <a:t/>
                      </a:r>
                      <a:endParaRPr b="1" sz="1200">
                        <a:solidFill>
                          <a:schemeClr val="accent1"/>
                        </a:solidFill>
                        <a:latin typeface="Inter"/>
                        <a:ea typeface="Inter"/>
                        <a:cs typeface="Inter"/>
                        <a:sym typeface="Inter"/>
                      </a:endParaRPr>
                    </a:p>
                    <a:p>
                      <a:pPr indent="0" lvl="0" marL="0" rtl="0" algn="l">
                        <a:spcBef>
                          <a:spcPts val="0"/>
                        </a:spcBef>
                        <a:spcAft>
                          <a:spcPts val="0"/>
                        </a:spcAft>
                        <a:buNone/>
                      </a:pPr>
                      <a:r>
                        <a:t/>
                      </a:r>
                      <a:endParaRPr b="1" sz="1200">
                        <a:solidFill>
                          <a:schemeClr val="accent1"/>
                        </a:solidFill>
                        <a:latin typeface="Inter"/>
                        <a:ea typeface="Inter"/>
                        <a:cs typeface="Inter"/>
                        <a:sym typeface="Inter"/>
                      </a:endParaRPr>
                    </a:p>
                    <a:p>
                      <a:pPr indent="0" lvl="0" marL="0" rtl="0" algn="l">
                        <a:spcBef>
                          <a:spcPts val="0"/>
                        </a:spcBef>
                        <a:spcAft>
                          <a:spcPts val="0"/>
                        </a:spcAft>
                        <a:buNone/>
                      </a:pPr>
                      <a:r>
                        <a:t/>
                      </a:r>
                      <a:endParaRPr b="1" sz="1200">
                        <a:solidFill>
                          <a:schemeClr val="accent1"/>
                        </a:solidFill>
                        <a:latin typeface="Inter"/>
                        <a:ea typeface="Inter"/>
                        <a:cs typeface="Inter"/>
                        <a:sym typeface="Inter"/>
                      </a:endParaRPr>
                    </a:p>
                    <a:p>
                      <a:pPr indent="0" lvl="0" marL="0" rtl="0" algn="l">
                        <a:spcBef>
                          <a:spcPts val="0"/>
                        </a:spcBef>
                        <a:spcAft>
                          <a:spcPts val="0"/>
                        </a:spcAft>
                        <a:buNone/>
                      </a:pPr>
                      <a:r>
                        <a:t/>
                      </a:r>
                      <a:endParaRPr b="1" sz="1200">
                        <a:solidFill>
                          <a:schemeClr val="accent1"/>
                        </a:solidFill>
                        <a:latin typeface="Inter"/>
                        <a:ea typeface="Inter"/>
                        <a:cs typeface="Inter"/>
                        <a:sym typeface="Inter"/>
                      </a:endParaRPr>
                    </a:p>
                    <a:p>
                      <a:pPr indent="0" lvl="0" marL="0" rtl="0" algn="l">
                        <a:spcBef>
                          <a:spcPts val="0"/>
                        </a:spcBef>
                        <a:spcAft>
                          <a:spcPts val="0"/>
                        </a:spcAft>
                        <a:buNone/>
                      </a:pPr>
                      <a:r>
                        <a:t/>
                      </a:r>
                      <a:endParaRPr b="1" sz="1200">
                        <a:solidFill>
                          <a:schemeClr val="accent1"/>
                        </a:solidFill>
                        <a:latin typeface="Inter"/>
                        <a:ea typeface="Inter"/>
                        <a:cs typeface="Inter"/>
                        <a:sym typeface="Inter"/>
                      </a:endParaRPr>
                    </a:p>
                    <a:p>
                      <a:pPr indent="0" lvl="0" marL="0" rtl="0" algn="l">
                        <a:spcBef>
                          <a:spcPts val="0"/>
                        </a:spcBef>
                        <a:spcAft>
                          <a:spcPts val="0"/>
                        </a:spcAft>
                        <a:buNone/>
                      </a:pPr>
                      <a:r>
                        <a:t/>
                      </a:r>
                      <a:endParaRPr b="1" sz="1200">
                        <a:solidFill>
                          <a:schemeClr val="accent1"/>
                        </a:solidFill>
                        <a:latin typeface="Inter"/>
                        <a:ea typeface="Inter"/>
                        <a:cs typeface="Inter"/>
                        <a:sym typeface="Inter"/>
                      </a:endParaRPr>
                    </a:p>
                    <a:p>
                      <a:pPr indent="0" lvl="0" marL="0" rtl="0" algn="l">
                        <a:spcBef>
                          <a:spcPts val="0"/>
                        </a:spcBef>
                        <a:spcAft>
                          <a:spcPts val="0"/>
                        </a:spcAft>
                        <a:buNone/>
                      </a:pPr>
                      <a:r>
                        <a:t/>
                      </a:r>
                      <a:endParaRPr b="1" sz="1200">
                        <a:solidFill>
                          <a:schemeClr val="accent1"/>
                        </a:solidFill>
                        <a:latin typeface="Inter"/>
                        <a:ea typeface="Inter"/>
                        <a:cs typeface="Inter"/>
                        <a:sym typeface="Inter"/>
                      </a:endParaRPr>
                    </a:p>
                    <a:p>
                      <a:pPr indent="0" lvl="0" marL="0" rtl="0" algn="l">
                        <a:spcBef>
                          <a:spcPts val="0"/>
                        </a:spcBef>
                        <a:spcAft>
                          <a:spcPts val="0"/>
                        </a:spcAft>
                        <a:buNone/>
                      </a:pPr>
                      <a:r>
                        <a:t/>
                      </a:r>
                      <a:endParaRPr b="1" sz="1200">
                        <a:solidFill>
                          <a:schemeClr val="accent1"/>
                        </a:solidFill>
                        <a:latin typeface="Inter"/>
                        <a:ea typeface="Inter"/>
                        <a:cs typeface="Inter"/>
                        <a:sym typeface="Inter"/>
                      </a:endParaRPr>
                    </a:p>
                    <a:p>
                      <a:pPr indent="0" lvl="0" marL="0" rtl="0" algn="l">
                        <a:spcBef>
                          <a:spcPts val="0"/>
                        </a:spcBef>
                        <a:spcAft>
                          <a:spcPts val="0"/>
                        </a:spcAft>
                        <a:buNone/>
                      </a:pPr>
                      <a:r>
                        <a:t/>
                      </a:r>
                      <a:endParaRPr b="1" sz="1200">
                        <a:solidFill>
                          <a:schemeClr val="accent1"/>
                        </a:solidFill>
                        <a:latin typeface="Inter"/>
                        <a:ea typeface="Inter"/>
                        <a:cs typeface="Inter"/>
                        <a:sym typeface="Inter"/>
                      </a:endParaRPr>
                    </a:p>
                    <a:p>
                      <a:pPr indent="0" lvl="0" marL="0" rtl="0" algn="l">
                        <a:spcBef>
                          <a:spcPts val="0"/>
                        </a:spcBef>
                        <a:spcAft>
                          <a:spcPts val="0"/>
                        </a:spcAft>
                        <a:buNone/>
                      </a:pPr>
                      <a:r>
                        <a:t/>
                      </a:r>
                      <a:endParaRPr b="1" sz="1200">
                        <a:solidFill>
                          <a:schemeClr val="accent1"/>
                        </a:solidFill>
                        <a:latin typeface="Inter"/>
                        <a:ea typeface="Inter"/>
                        <a:cs typeface="Inter"/>
                        <a:sym typeface="Inter"/>
                      </a:endParaRPr>
                    </a:p>
                  </a:txBody>
                  <a:tcPr marT="91425" marB="91425" marR="91425" marL="91425"/>
                </a:tc>
              </a:tr>
              <a:tr h="286150">
                <a:tc>
                  <a:txBody>
                    <a:bodyPr/>
                    <a:lstStyle/>
                    <a:p>
                      <a:pPr indent="0" lvl="0" marL="0" rtl="0" algn="ctr">
                        <a:spcBef>
                          <a:spcPts val="0"/>
                        </a:spcBef>
                        <a:spcAft>
                          <a:spcPts val="0"/>
                        </a:spcAft>
                        <a:buNone/>
                      </a:pPr>
                      <a:r>
                        <a:rPr b="1" lang="en" sz="1300">
                          <a:latin typeface="Inter"/>
                          <a:ea typeface="Inter"/>
                          <a:cs typeface="Inter"/>
                          <a:sym typeface="Inter"/>
                        </a:rPr>
                        <a:t>Sepoy Revolt</a:t>
                      </a:r>
                      <a:endParaRPr b="1" sz="1300">
                        <a:latin typeface="Inter"/>
                        <a:ea typeface="Inter"/>
                        <a:cs typeface="Inter"/>
                        <a:sym typeface="Inter"/>
                      </a:endParaRPr>
                    </a:p>
                  </a:txBody>
                  <a:tcPr marT="91425" marB="91425" marR="91425" marL="91425">
                    <a:solidFill>
                      <a:srgbClr val="CCCCCC"/>
                    </a:solidFill>
                  </a:tcPr>
                </a:tc>
              </a:tr>
              <a:tr h="1301225">
                <a:tc>
                  <a:txBody>
                    <a:bodyPr/>
                    <a:lstStyle/>
                    <a:p>
                      <a:pPr indent="0" lvl="0" marL="0" rtl="0" algn="l">
                        <a:spcBef>
                          <a:spcPts val="0"/>
                        </a:spcBef>
                        <a:spcAft>
                          <a:spcPts val="0"/>
                        </a:spcAft>
                        <a:buClr>
                          <a:schemeClr val="dk1"/>
                        </a:buClr>
                        <a:buSzPts val="1100"/>
                        <a:buFont typeface="Arial"/>
                        <a:buNone/>
                      </a:pPr>
                      <a:r>
                        <a:t/>
                      </a:r>
                      <a:endParaRPr b="1" sz="1200">
                        <a:solidFill>
                          <a:schemeClr val="accent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chemeClr val="accent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chemeClr val="accent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chemeClr val="accent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chemeClr val="accent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chemeClr val="accent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chemeClr val="accent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chemeClr val="accent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chemeClr val="accent1"/>
                        </a:solidFill>
                        <a:latin typeface="Inter"/>
                        <a:ea typeface="Inter"/>
                        <a:cs typeface="Inter"/>
                        <a:sym typeface="Inter"/>
                      </a:endParaRPr>
                    </a:p>
                    <a:p>
                      <a:pPr indent="0" lvl="0" marL="0" rtl="0" algn="l">
                        <a:spcBef>
                          <a:spcPts val="0"/>
                        </a:spcBef>
                        <a:spcAft>
                          <a:spcPts val="0"/>
                        </a:spcAft>
                        <a:buNone/>
                      </a:pPr>
                      <a:r>
                        <a:t/>
                      </a:r>
                      <a:endParaRPr b="1" sz="1200">
                        <a:solidFill>
                          <a:schemeClr val="accent1"/>
                        </a:solidFill>
                        <a:latin typeface="Inter"/>
                        <a:ea typeface="Inter"/>
                        <a:cs typeface="Inter"/>
                        <a:sym typeface="Inter"/>
                      </a:endParaRPr>
                    </a:p>
                  </a:txBody>
                  <a:tcPr marT="91425" marB="91425" marR="91425" marL="91425"/>
                </a:tc>
              </a:tr>
              <a:tr h="347675">
                <a:tc>
                  <a:txBody>
                    <a:bodyPr/>
                    <a:lstStyle/>
                    <a:p>
                      <a:pPr indent="0" lvl="0" marL="0" rtl="0" algn="ctr">
                        <a:spcBef>
                          <a:spcPts val="0"/>
                        </a:spcBef>
                        <a:spcAft>
                          <a:spcPts val="0"/>
                        </a:spcAft>
                        <a:buNone/>
                      </a:pPr>
                      <a:r>
                        <a:rPr b="1" lang="en" sz="1300">
                          <a:latin typeface="Inter"/>
                          <a:ea typeface="Inter"/>
                          <a:cs typeface="Inter"/>
                          <a:sym typeface="Inter"/>
                        </a:rPr>
                        <a:t>Battle of Adwa</a:t>
                      </a:r>
                      <a:endParaRPr b="1" sz="1300">
                        <a:latin typeface="Inter"/>
                        <a:ea typeface="Inter"/>
                        <a:cs typeface="Inter"/>
                        <a:sym typeface="Inter"/>
                      </a:endParaRPr>
                    </a:p>
                  </a:txBody>
                  <a:tcPr marT="91425" marB="91425" marR="91425" marL="91425">
                    <a:solidFill>
                      <a:srgbClr val="CCCCCC"/>
                    </a:solidFill>
                  </a:tcPr>
                </a:tc>
              </a:tr>
              <a:tr h="1301225">
                <a:tc>
                  <a:txBody>
                    <a:bodyPr/>
                    <a:lstStyle/>
                    <a:p>
                      <a:pPr indent="0" lvl="0" marL="0" rtl="0" algn="l">
                        <a:spcBef>
                          <a:spcPts val="0"/>
                        </a:spcBef>
                        <a:spcAft>
                          <a:spcPts val="0"/>
                        </a:spcAft>
                        <a:buClr>
                          <a:schemeClr val="dk1"/>
                        </a:buClr>
                        <a:buSzPts val="1100"/>
                        <a:buFont typeface="Arial"/>
                        <a:buNone/>
                      </a:pPr>
                      <a:r>
                        <a:t/>
                      </a:r>
                      <a:endParaRPr b="1" sz="1200">
                        <a:solidFill>
                          <a:schemeClr val="accent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chemeClr val="accent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chemeClr val="accent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chemeClr val="accent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chemeClr val="accent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chemeClr val="accent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chemeClr val="accent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chemeClr val="accent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chemeClr val="accent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chemeClr val="accent1"/>
                        </a:solidFill>
                        <a:latin typeface="Inter"/>
                        <a:ea typeface="Inter"/>
                        <a:cs typeface="Inter"/>
                        <a:sym typeface="Inter"/>
                      </a:endParaRPr>
                    </a:p>
                    <a:p>
                      <a:pPr indent="0" lvl="0" marL="0" rtl="0" algn="l">
                        <a:spcBef>
                          <a:spcPts val="0"/>
                        </a:spcBef>
                        <a:spcAft>
                          <a:spcPts val="0"/>
                        </a:spcAft>
                        <a:buNone/>
                      </a:pPr>
                      <a:r>
                        <a:t/>
                      </a:r>
                      <a:endParaRPr b="1" sz="1200">
                        <a:latin typeface="Inter"/>
                        <a:ea typeface="Inter"/>
                        <a:cs typeface="Inter"/>
                        <a:sym typeface="Inter"/>
                      </a:endParaRPr>
                    </a:p>
                  </a:txBody>
                  <a:tcPr marT="91425" marB="91425" marR="91425" marL="91425"/>
                </a:tc>
              </a:tr>
            </a:tbl>
          </a:graphicData>
        </a:graphic>
      </p:graphicFrame>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32" name="Shape 232"/>
        <p:cNvGrpSpPr/>
        <p:nvPr/>
      </p:nvGrpSpPr>
      <p:grpSpPr>
        <a:xfrm>
          <a:off x="0" y="0"/>
          <a:ext cx="0" cy="0"/>
          <a:chOff x="0" y="0"/>
          <a:chExt cx="0" cy="0"/>
        </a:xfrm>
      </p:grpSpPr>
      <p:sp>
        <p:nvSpPr>
          <p:cNvPr id="233" name="Google Shape;233;p44"/>
          <p:cNvSpPr txBox="1"/>
          <p:nvPr/>
        </p:nvSpPr>
        <p:spPr>
          <a:xfrm>
            <a:off x="0" y="0"/>
            <a:ext cx="7772400" cy="919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700">
                <a:solidFill>
                  <a:schemeClr val="dk1"/>
                </a:solidFill>
                <a:latin typeface="Halant"/>
                <a:ea typeface="Halant"/>
                <a:cs typeface="Halant"/>
                <a:sym typeface="Halant"/>
              </a:rPr>
              <a:t>Historical Thinking Skill Graphic Organizer: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a:ea typeface="Plus Jakarta Sans"/>
                <a:cs typeface="Plus Jakarta Sans"/>
                <a:sym typeface="Plus Jakarta Sans"/>
              </a:rPr>
              <a:t>Causation</a:t>
            </a:r>
            <a:endParaRPr sz="2500">
              <a:solidFill>
                <a:schemeClr val="dk1"/>
              </a:solidFill>
              <a:latin typeface="Plus Jakarta Sans"/>
              <a:ea typeface="Plus Jakarta Sans"/>
              <a:cs typeface="Plus Jakarta Sans"/>
              <a:sym typeface="Plus Jakarta Sans"/>
            </a:endParaRPr>
          </a:p>
        </p:txBody>
      </p:sp>
      <p:sp>
        <p:nvSpPr>
          <p:cNvPr id="234" name="Google Shape;234;p44"/>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235" name="Google Shape;235;p44"/>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236" name="Google Shape;236;p44"/>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237" name="Google Shape;237;p44"/>
          <p:cNvPicPr preferRelativeResize="0"/>
          <p:nvPr/>
        </p:nvPicPr>
        <p:blipFill>
          <a:blip r:embed="rId4">
            <a:alphaModFix/>
          </a:blip>
          <a:stretch>
            <a:fillRect/>
          </a:stretch>
        </p:blipFill>
        <p:spPr>
          <a:xfrm>
            <a:off x="216272" y="230997"/>
            <a:ext cx="1056536" cy="438114"/>
          </a:xfrm>
          <a:prstGeom prst="rect">
            <a:avLst/>
          </a:prstGeom>
          <a:noFill/>
          <a:ln>
            <a:noFill/>
          </a:ln>
        </p:spPr>
      </p:pic>
      <p:sp>
        <p:nvSpPr>
          <p:cNvPr id="238" name="Google Shape;238;p44"/>
          <p:cNvSpPr txBox="1"/>
          <p:nvPr/>
        </p:nvSpPr>
        <p:spPr>
          <a:xfrm>
            <a:off x="453699" y="1921075"/>
            <a:ext cx="1933500" cy="7161300"/>
          </a:xfrm>
          <a:prstGeom prst="rect">
            <a:avLst/>
          </a:prstGeom>
          <a:noFill/>
          <a:ln cap="flat" cmpd="sng" w="9525">
            <a:solidFill>
              <a:schemeClr val="dk1"/>
            </a:solidFill>
            <a:prstDash val="solid"/>
            <a:round/>
            <a:headEnd len="sm" w="sm" type="none"/>
            <a:tailEnd len="sm" w="sm" type="none"/>
          </a:ln>
        </p:spPr>
        <p:txBody>
          <a:bodyPr anchorCtr="0" anchor="t" bIns="119600" lIns="119600" spcFirstLastPara="1" rIns="119600" wrap="square" tIns="119600">
            <a:noAutofit/>
          </a:bodyPr>
          <a:lstStyle/>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rPr lang="en" sz="1500">
                <a:latin typeface="Inter"/>
                <a:ea typeface="Inter"/>
                <a:cs typeface="Inter"/>
                <a:sym typeface="Inter"/>
              </a:rPr>
              <a:t>Rationale: </a:t>
            </a:r>
            <a:endParaRPr sz="1500">
              <a:latin typeface="Inter"/>
              <a:ea typeface="Inter"/>
              <a:cs typeface="Inter"/>
              <a:sym typeface="Inter"/>
            </a:endParaRPr>
          </a:p>
          <a:p>
            <a:pPr indent="0" lvl="0" marL="0" rtl="0" algn="ctr">
              <a:spcBef>
                <a:spcPts val="0"/>
              </a:spcBef>
              <a:spcAft>
                <a:spcPts val="0"/>
              </a:spcAft>
              <a:buNone/>
            </a:pPr>
            <a:r>
              <a:t/>
            </a:r>
            <a:endParaRPr sz="1800">
              <a:latin typeface="Inter"/>
              <a:ea typeface="Inter"/>
              <a:cs typeface="Inter"/>
              <a:sym typeface="Inter"/>
            </a:endParaRPr>
          </a:p>
        </p:txBody>
      </p:sp>
      <p:sp>
        <p:nvSpPr>
          <p:cNvPr id="239" name="Google Shape;239;p44"/>
          <p:cNvSpPr txBox="1"/>
          <p:nvPr/>
        </p:nvSpPr>
        <p:spPr>
          <a:xfrm>
            <a:off x="5580580" y="3226520"/>
            <a:ext cx="1746300" cy="4550400"/>
          </a:xfrm>
          <a:prstGeom prst="rect">
            <a:avLst/>
          </a:prstGeom>
          <a:noFill/>
          <a:ln cap="flat" cmpd="sng" w="19050">
            <a:solidFill>
              <a:srgbClr val="000000"/>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b="1" lang="en" sz="1500">
                <a:latin typeface="Inter"/>
                <a:ea typeface="Inter"/>
                <a:cs typeface="Inter"/>
                <a:sym typeface="Inter"/>
              </a:rPr>
              <a:t>Historical Event</a:t>
            </a:r>
            <a:endParaRPr b="1" sz="1500">
              <a:latin typeface="Inter"/>
              <a:ea typeface="Inter"/>
              <a:cs typeface="Inter"/>
              <a:sym typeface="Inter"/>
            </a:endParaRPr>
          </a:p>
          <a:p>
            <a:pPr indent="0" lvl="0" marL="0" rtl="0" algn="ctr">
              <a:spcBef>
                <a:spcPts val="0"/>
              </a:spcBef>
              <a:spcAft>
                <a:spcPts val="0"/>
              </a:spcAft>
              <a:buNone/>
            </a:pPr>
            <a:r>
              <a:t/>
            </a:r>
            <a:endParaRPr b="1" sz="1500">
              <a:latin typeface="Inter"/>
              <a:ea typeface="Inter"/>
              <a:cs typeface="Inter"/>
              <a:sym typeface="Inter"/>
            </a:endParaRPr>
          </a:p>
          <a:p>
            <a:pPr indent="0" lvl="0" marL="0" rtl="0" algn="ctr">
              <a:spcBef>
                <a:spcPts val="0"/>
              </a:spcBef>
              <a:spcAft>
                <a:spcPts val="0"/>
              </a:spcAft>
              <a:buNone/>
            </a:pPr>
            <a:r>
              <a:t/>
            </a:r>
            <a:endParaRPr b="1" sz="1500">
              <a:latin typeface="Inter"/>
              <a:ea typeface="Inter"/>
              <a:cs typeface="Inter"/>
              <a:sym typeface="Inter"/>
            </a:endParaRPr>
          </a:p>
          <a:p>
            <a:pPr indent="0" lvl="0" marL="0" rtl="0" algn="ctr">
              <a:spcBef>
                <a:spcPts val="0"/>
              </a:spcBef>
              <a:spcAft>
                <a:spcPts val="0"/>
              </a:spcAft>
              <a:buNone/>
            </a:pPr>
            <a:r>
              <a:t/>
            </a:r>
            <a:endParaRPr b="1" sz="1500">
              <a:latin typeface="Inter"/>
              <a:ea typeface="Inter"/>
              <a:cs typeface="Inter"/>
              <a:sym typeface="Inter"/>
            </a:endParaRPr>
          </a:p>
          <a:p>
            <a:pPr indent="0" lvl="0" marL="0" rtl="0" algn="ctr">
              <a:spcBef>
                <a:spcPts val="0"/>
              </a:spcBef>
              <a:spcAft>
                <a:spcPts val="0"/>
              </a:spcAft>
              <a:buNone/>
            </a:pPr>
            <a:r>
              <a:t/>
            </a:r>
            <a:endParaRPr b="1" sz="1500">
              <a:latin typeface="Inter"/>
              <a:ea typeface="Inter"/>
              <a:cs typeface="Inter"/>
              <a:sym typeface="Inter"/>
            </a:endParaRPr>
          </a:p>
          <a:p>
            <a:pPr indent="0" lvl="0" marL="0" rtl="0" algn="ctr">
              <a:spcBef>
                <a:spcPts val="0"/>
              </a:spcBef>
              <a:spcAft>
                <a:spcPts val="0"/>
              </a:spcAft>
              <a:buNone/>
            </a:pPr>
            <a:r>
              <a:t/>
            </a:r>
            <a:endParaRPr b="1" sz="1500">
              <a:latin typeface="Inter"/>
              <a:ea typeface="Inter"/>
              <a:cs typeface="Inter"/>
              <a:sym typeface="Inter"/>
            </a:endParaRPr>
          </a:p>
          <a:p>
            <a:pPr indent="0" lvl="0" marL="0" rtl="0" algn="ctr">
              <a:spcBef>
                <a:spcPts val="0"/>
              </a:spcBef>
              <a:spcAft>
                <a:spcPts val="0"/>
              </a:spcAft>
              <a:buNone/>
            </a:pPr>
            <a:r>
              <a:t/>
            </a:r>
            <a:endParaRPr b="1" sz="1500">
              <a:latin typeface="Inter"/>
              <a:ea typeface="Inter"/>
              <a:cs typeface="Inter"/>
              <a:sym typeface="Inter"/>
            </a:endParaRPr>
          </a:p>
          <a:p>
            <a:pPr indent="0" lvl="0" marL="0" rtl="0" algn="ctr">
              <a:spcBef>
                <a:spcPts val="0"/>
              </a:spcBef>
              <a:spcAft>
                <a:spcPts val="0"/>
              </a:spcAft>
              <a:buNone/>
            </a:pPr>
            <a:r>
              <a:rPr b="1" lang="en" sz="1600">
                <a:solidFill>
                  <a:schemeClr val="dk1"/>
                </a:solidFill>
                <a:latin typeface="Inter"/>
                <a:ea typeface="Inter"/>
                <a:cs typeface="Inter"/>
                <a:sym typeface="Inter"/>
              </a:rPr>
              <a:t>Rebellions Against Imperialism</a:t>
            </a:r>
            <a:r>
              <a:rPr b="1" lang="en" sz="1500">
                <a:latin typeface="Inter"/>
                <a:ea typeface="Inter"/>
                <a:cs typeface="Inter"/>
                <a:sym typeface="Inter"/>
              </a:rPr>
              <a:t> </a:t>
            </a:r>
            <a:endParaRPr b="1" sz="1500">
              <a:latin typeface="Inter"/>
              <a:ea typeface="Inter"/>
              <a:cs typeface="Inter"/>
              <a:sym typeface="Inter"/>
            </a:endParaRPr>
          </a:p>
          <a:p>
            <a:pPr indent="0" lvl="0" marL="0" rtl="0" algn="ctr">
              <a:spcBef>
                <a:spcPts val="0"/>
              </a:spcBef>
              <a:spcAft>
                <a:spcPts val="0"/>
              </a:spcAft>
              <a:buNone/>
            </a:pPr>
            <a:r>
              <a:t/>
            </a:r>
            <a:endParaRPr b="1" sz="1600">
              <a:latin typeface="Inter"/>
              <a:ea typeface="Inter"/>
              <a:cs typeface="Inter"/>
              <a:sym typeface="Inter"/>
            </a:endParaRPr>
          </a:p>
          <a:p>
            <a:pPr indent="0" lvl="0" marL="0" rtl="0" algn="ctr">
              <a:spcBef>
                <a:spcPts val="0"/>
              </a:spcBef>
              <a:spcAft>
                <a:spcPts val="0"/>
              </a:spcAft>
              <a:buNone/>
            </a:pPr>
            <a:r>
              <a:t/>
            </a:r>
            <a:endParaRPr b="1" sz="1600">
              <a:latin typeface="Inter"/>
              <a:ea typeface="Inter"/>
              <a:cs typeface="Inter"/>
              <a:sym typeface="Inter"/>
            </a:endParaRPr>
          </a:p>
          <a:p>
            <a:pPr indent="0" lvl="0" marL="0" rtl="0" algn="ctr">
              <a:spcBef>
                <a:spcPts val="0"/>
              </a:spcBef>
              <a:spcAft>
                <a:spcPts val="0"/>
              </a:spcAft>
              <a:buNone/>
            </a:pPr>
            <a:r>
              <a:t/>
            </a:r>
            <a:endParaRPr b="1" sz="1600">
              <a:latin typeface="Inter"/>
              <a:ea typeface="Inter"/>
              <a:cs typeface="Inter"/>
              <a:sym typeface="Inter"/>
            </a:endParaRPr>
          </a:p>
          <a:p>
            <a:pPr indent="0" lvl="0" marL="0" rtl="0" algn="l">
              <a:spcBef>
                <a:spcPts val="0"/>
              </a:spcBef>
              <a:spcAft>
                <a:spcPts val="0"/>
              </a:spcAft>
              <a:buNone/>
            </a:pPr>
            <a:r>
              <a:t/>
            </a:r>
            <a:endParaRPr b="1" sz="1600">
              <a:latin typeface="Inter"/>
              <a:ea typeface="Inter"/>
              <a:cs typeface="Inter"/>
              <a:sym typeface="Inter"/>
            </a:endParaRPr>
          </a:p>
          <a:p>
            <a:pPr indent="0" lvl="0" marL="0" rtl="0" algn="ctr">
              <a:spcBef>
                <a:spcPts val="0"/>
              </a:spcBef>
              <a:spcAft>
                <a:spcPts val="0"/>
              </a:spcAft>
              <a:buNone/>
            </a:pPr>
            <a:r>
              <a:t/>
            </a:r>
            <a:endParaRPr b="1" sz="1600">
              <a:latin typeface="Inter"/>
              <a:ea typeface="Inter"/>
              <a:cs typeface="Inter"/>
              <a:sym typeface="Inter"/>
            </a:endParaRPr>
          </a:p>
        </p:txBody>
      </p:sp>
      <p:sp>
        <p:nvSpPr>
          <p:cNvPr id="240" name="Google Shape;240;p44"/>
          <p:cNvSpPr txBox="1"/>
          <p:nvPr/>
        </p:nvSpPr>
        <p:spPr>
          <a:xfrm>
            <a:off x="2611075" y="5646300"/>
            <a:ext cx="2285400" cy="3436200"/>
          </a:xfrm>
          <a:prstGeom prst="rect">
            <a:avLst/>
          </a:prstGeom>
          <a:noFill/>
          <a:ln cap="flat" cmpd="sng" w="9525">
            <a:solidFill>
              <a:schemeClr val="dk1"/>
            </a:solidFill>
            <a:prstDash val="solid"/>
            <a:round/>
            <a:headEnd len="sm" w="sm" type="none"/>
            <a:tailEnd len="sm" w="sm" type="none"/>
          </a:ln>
        </p:spPr>
        <p:txBody>
          <a:bodyPr anchorCtr="0" anchor="t" bIns="119600" lIns="119600" spcFirstLastPara="1" rIns="119600" wrap="square" tIns="119600">
            <a:noAutofit/>
          </a:bodyPr>
          <a:lstStyle/>
          <a:p>
            <a:pPr indent="0" lvl="0" marL="0" rtl="0" algn="l">
              <a:spcBef>
                <a:spcPts val="0"/>
              </a:spcBef>
              <a:spcAft>
                <a:spcPts val="0"/>
              </a:spcAft>
              <a:buClr>
                <a:schemeClr val="dk1"/>
              </a:buClr>
              <a:buSzPts val="1100"/>
              <a:buFont typeface="Arial"/>
              <a:buNone/>
            </a:pPr>
            <a:r>
              <a:t/>
            </a:r>
            <a:endParaRPr b="1" sz="1200">
              <a:solidFill>
                <a:srgbClr val="E95C3D"/>
              </a:solidFill>
              <a:latin typeface="Inter"/>
              <a:ea typeface="Inter"/>
              <a:cs typeface="Inter"/>
              <a:sym typeface="Inter"/>
            </a:endParaRPr>
          </a:p>
        </p:txBody>
      </p:sp>
      <p:sp>
        <p:nvSpPr>
          <p:cNvPr id="241" name="Google Shape;241;p44"/>
          <p:cNvSpPr txBox="1"/>
          <p:nvPr/>
        </p:nvSpPr>
        <p:spPr>
          <a:xfrm>
            <a:off x="622750" y="2062825"/>
            <a:ext cx="1595400" cy="1666200"/>
          </a:xfrm>
          <a:prstGeom prst="rect">
            <a:avLst/>
          </a:prstGeom>
          <a:noFill/>
          <a:ln cap="flat" cmpd="sng" w="28575">
            <a:solidFill>
              <a:srgbClr val="38E0A4"/>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b="1" lang="en" sz="1500">
                <a:latin typeface="Inter"/>
                <a:ea typeface="Inter"/>
                <a:cs typeface="Inter"/>
                <a:sym typeface="Inter"/>
              </a:rPr>
              <a:t>Primary Cause:</a:t>
            </a:r>
            <a:endParaRPr b="1" sz="1500">
              <a:latin typeface="Inter"/>
              <a:ea typeface="Inter"/>
              <a:cs typeface="Inter"/>
              <a:sym typeface="Inter"/>
            </a:endParaRPr>
          </a:p>
          <a:p>
            <a:pPr indent="0" lvl="0" marL="0" rtl="0" algn="ctr">
              <a:spcBef>
                <a:spcPts val="0"/>
              </a:spcBef>
              <a:spcAft>
                <a:spcPts val="0"/>
              </a:spcAft>
              <a:buNone/>
            </a:pPr>
            <a:r>
              <a:t/>
            </a:r>
            <a:endParaRPr b="1" sz="1500">
              <a:latin typeface="Inter"/>
              <a:ea typeface="Inter"/>
              <a:cs typeface="Inter"/>
              <a:sym typeface="Inter"/>
            </a:endParaRPr>
          </a:p>
          <a:p>
            <a:pPr indent="0" lvl="0" marL="0" rtl="0" algn="ctr">
              <a:spcBef>
                <a:spcPts val="0"/>
              </a:spcBef>
              <a:spcAft>
                <a:spcPts val="0"/>
              </a:spcAft>
              <a:buClr>
                <a:schemeClr val="dk1"/>
              </a:buClr>
              <a:buSzPts val="1100"/>
              <a:buFont typeface="Arial"/>
              <a:buNone/>
            </a:pPr>
            <a:r>
              <a:t/>
            </a:r>
            <a:endParaRPr b="1" sz="1500">
              <a:latin typeface="Inter"/>
              <a:ea typeface="Inter"/>
              <a:cs typeface="Inter"/>
              <a:sym typeface="Inter"/>
            </a:endParaRPr>
          </a:p>
        </p:txBody>
      </p:sp>
      <p:sp>
        <p:nvSpPr>
          <p:cNvPr id="242" name="Google Shape;242;p44"/>
          <p:cNvSpPr txBox="1"/>
          <p:nvPr/>
        </p:nvSpPr>
        <p:spPr>
          <a:xfrm>
            <a:off x="2875430" y="1192767"/>
            <a:ext cx="1867500" cy="636000"/>
          </a:xfrm>
          <a:prstGeom prst="rect">
            <a:avLst/>
          </a:prstGeom>
          <a:noFill/>
          <a:ln>
            <a:noFill/>
          </a:ln>
        </p:spPr>
        <p:txBody>
          <a:bodyPr anchorCtr="0" anchor="t" bIns="119600" lIns="119600" spcFirstLastPara="1" rIns="119600" wrap="square" tIns="119600">
            <a:noAutofit/>
          </a:bodyPr>
          <a:lstStyle/>
          <a:p>
            <a:pPr indent="0" lvl="0" marL="0" rtl="0" algn="ctr">
              <a:spcBef>
                <a:spcPts val="0"/>
              </a:spcBef>
              <a:spcAft>
                <a:spcPts val="0"/>
              </a:spcAft>
              <a:buNone/>
            </a:pPr>
            <a:r>
              <a:rPr b="1" lang="en" sz="1500">
                <a:latin typeface="Plus Jakarta Sans"/>
                <a:ea typeface="Plus Jakarta Sans"/>
                <a:cs typeface="Plus Jakarta Sans"/>
                <a:sym typeface="Plus Jakarta Sans"/>
              </a:rPr>
              <a:t>Secondary Causes:</a:t>
            </a:r>
            <a:endParaRPr b="1" sz="1500">
              <a:latin typeface="Plus Jakarta Sans"/>
              <a:ea typeface="Plus Jakarta Sans"/>
              <a:cs typeface="Plus Jakarta Sans"/>
              <a:sym typeface="Plus Jakarta Sans"/>
            </a:endParaRPr>
          </a:p>
        </p:txBody>
      </p:sp>
      <p:cxnSp>
        <p:nvCxnSpPr>
          <p:cNvPr id="243" name="Google Shape;243;p44"/>
          <p:cNvCxnSpPr/>
          <p:nvPr/>
        </p:nvCxnSpPr>
        <p:spPr>
          <a:xfrm flipH="1" rot="10800000">
            <a:off x="2611075" y="5353350"/>
            <a:ext cx="2596200" cy="25200"/>
          </a:xfrm>
          <a:prstGeom prst="straightConnector1">
            <a:avLst/>
          </a:prstGeom>
          <a:noFill/>
          <a:ln cap="flat" cmpd="sng" w="19050">
            <a:solidFill>
              <a:srgbClr val="000000"/>
            </a:solidFill>
            <a:prstDash val="solid"/>
            <a:round/>
            <a:headEnd len="med" w="med" type="none"/>
            <a:tailEnd len="med" w="med" type="triangle"/>
          </a:ln>
        </p:spPr>
      </p:cxnSp>
      <p:cxnSp>
        <p:nvCxnSpPr>
          <p:cNvPr id="244" name="Google Shape;244;p44"/>
          <p:cNvCxnSpPr>
            <a:stCxn id="245" idx="3"/>
          </p:cNvCxnSpPr>
          <p:nvPr/>
        </p:nvCxnSpPr>
        <p:spPr>
          <a:xfrm>
            <a:off x="4896475" y="3500800"/>
            <a:ext cx="828900" cy="929400"/>
          </a:xfrm>
          <a:prstGeom prst="straightConnector1">
            <a:avLst/>
          </a:prstGeom>
          <a:noFill/>
          <a:ln cap="flat" cmpd="sng" w="9525">
            <a:solidFill>
              <a:srgbClr val="595959"/>
            </a:solidFill>
            <a:prstDash val="solid"/>
            <a:round/>
            <a:headEnd len="med" w="med" type="none"/>
            <a:tailEnd len="med" w="med" type="triangle"/>
          </a:ln>
        </p:spPr>
      </p:cxnSp>
      <p:cxnSp>
        <p:nvCxnSpPr>
          <p:cNvPr id="246" name="Google Shape;246;p44"/>
          <p:cNvCxnSpPr>
            <a:stCxn id="240" idx="3"/>
          </p:cNvCxnSpPr>
          <p:nvPr/>
        </p:nvCxnSpPr>
        <p:spPr>
          <a:xfrm flipH="1" rot="10800000">
            <a:off x="4896475" y="6438600"/>
            <a:ext cx="795900" cy="925800"/>
          </a:xfrm>
          <a:prstGeom prst="straightConnector1">
            <a:avLst/>
          </a:prstGeom>
          <a:noFill/>
          <a:ln cap="flat" cmpd="sng" w="9525">
            <a:solidFill>
              <a:srgbClr val="595959"/>
            </a:solidFill>
            <a:prstDash val="solid"/>
            <a:round/>
            <a:headEnd len="med" w="med" type="none"/>
            <a:tailEnd len="med" w="med" type="triangle"/>
          </a:ln>
        </p:spPr>
      </p:cxnSp>
      <p:sp>
        <p:nvSpPr>
          <p:cNvPr id="247" name="Google Shape;247;p44"/>
          <p:cNvSpPr txBox="1"/>
          <p:nvPr/>
        </p:nvSpPr>
        <p:spPr>
          <a:xfrm>
            <a:off x="4983200" y="992625"/>
            <a:ext cx="2335500" cy="2031600"/>
          </a:xfrm>
          <a:prstGeom prst="rect">
            <a:avLst/>
          </a:prstGeom>
          <a:noFill/>
          <a:ln>
            <a:noFill/>
          </a:ln>
        </p:spPr>
        <p:txBody>
          <a:bodyPr anchorCtr="0" anchor="ctr" bIns="119600" lIns="119600" spcFirstLastPara="1" rIns="119600" wrap="square" tIns="119600">
            <a:noAutofit/>
          </a:bodyPr>
          <a:lstStyle/>
          <a:p>
            <a:pPr indent="0" lvl="0" marL="0" rtl="0" algn="l">
              <a:spcBef>
                <a:spcPts val="0"/>
              </a:spcBef>
              <a:spcAft>
                <a:spcPts val="0"/>
              </a:spcAft>
              <a:buNone/>
            </a:pPr>
            <a:r>
              <a:rPr b="1" i="1" lang="en" sz="1200">
                <a:latin typeface="Plus Jakarta Sans"/>
                <a:ea typeface="Plus Jakarta Sans"/>
                <a:cs typeface="Plus Jakarta Sans"/>
                <a:sym typeface="Plus Jakarta Sans"/>
              </a:rPr>
              <a:t>Directions</a:t>
            </a:r>
            <a:r>
              <a:rPr b="1" lang="en" sz="1200">
                <a:latin typeface="Plus Jakarta Sans"/>
                <a:ea typeface="Plus Jakarta Sans"/>
                <a:cs typeface="Plus Jakarta Sans"/>
                <a:sym typeface="Plus Jakarta Sans"/>
              </a:rPr>
              <a:t>:</a:t>
            </a:r>
            <a:r>
              <a:rPr i="1" lang="en" sz="1200">
                <a:latin typeface="Plus Jakarta Sans"/>
                <a:ea typeface="Plus Jakarta Sans"/>
                <a:cs typeface="Plus Jakarta Sans"/>
                <a:sym typeface="Plus Jakarta Sans"/>
              </a:rPr>
              <a:t> Determine three causes for rebellions against imperialism and mark what type of cause it is (economic, political, or cultural). Label each cause of rebellions against imperialism. Be sure to explain why you believe the primary cause is the most important.</a:t>
            </a:r>
            <a:endParaRPr i="1" sz="1200">
              <a:latin typeface="Plus Jakarta Sans"/>
              <a:ea typeface="Plus Jakarta Sans"/>
              <a:cs typeface="Plus Jakarta Sans"/>
              <a:sym typeface="Plus Jakarta Sans"/>
            </a:endParaRPr>
          </a:p>
        </p:txBody>
      </p:sp>
      <p:sp>
        <p:nvSpPr>
          <p:cNvPr id="245" name="Google Shape;245;p44"/>
          <p:cNvSpPr txBox="1"/>
          <p:nvPr/>
        </p:nvSpPr>
        <p:spPr>
          <a:xfrm>
            <a:off x="2611075" y="1924150"/>
            <a:ext cx="2285400" cy="3153300"/>
          </a:xfrm>
          <a:prstGeom prst="rect">
            <a:avLst/>
          </a:prstGeom>
          <a:noFill/>
          <a:ln cap="flat" cmpd="sng" w="9525">
            <a:solidFill>
              <a:schemeClr val="dk1"/>
            </a:solidFill>
            <a:prstDash val="solid"/>
            <a:round/>
            <a:headEnd len="sm" w="sm" type="none"/>
            <a:tailEnd len="sm" w="sm" type="none"/>
          </a:ln>
        </p:spPr>
        <p:txBody>
          <a:bodyPr anchorCtr="0" anchor="t" bIns="119600" lIns="119600" spcFirstLastPara="1" rIns="119600" wrap="square" tIns="119600">
            <a:noAutofit/>
          </a:bodyPr>
          <a:lstStyle/>
          <a:p>
            <a:pPr indent="0" lvl="0" marL="0" rtl="0" algn="l">
              <a:spcBef>
                <a:spcPts val="0"/>
              </a:spcBef>
              <a:spcAft>
                <a:spcPts val="0"/>
              </a:spcAft>
              <a:buClr>
                <a:schemeClr val="dk1"/>
              </a:buClr>
              <a:buSzPts val="1100"/>
              <a:buFont typeface="Arial"/>
              <a:buNone/>
            </a:pPr>
            <a:r>
              <a:t/>
            </a:r>
            <a:endParaRPr sz="1800"/>
          </a:p>
        </p:txBody>
      </p:sp>
      <p:pic>
        <p:nvPicPr>
          <p:cNvPr id="248" name="Google Shape;248;p44"/>
          <p:cNvPicPr preferRelativeResize="0"/>
          <p:nvPr/>
        </p:nvPicPr>
        <p:blipFill>
          <a:blip r:embed="rId5">
            <a:alphaModFix/>
          </a:blip>
          <a:stretch>
            <a:fillRect/>
          </a:stretch>
        </p:blipFill>
        <p:spPr>
          <a:xfrm>
            <a:off x="453701" y="992626"/>
            <a:ext cx="822875" cy="822875"/>
          </a:xfrm>
          <a:prstGeom prst="rect">
            <a:avLst/>
          </a:prstGeom>
          <a:noFill/>
          <a:ln>
            <a:noFill/>
          </a:ln>
        </p:spPr>
      </p:pic>
      <p:sp>
        <p:nvSpPr>
          <p:cNvPr id="249" name="Google Shape;249;p44"/>
          <p:cNvSpPr txBox="1"/>
          <p:nvPr/>
        </p:nvSpPr>
        <p:spPr>
          <a:xfrm>
            <a:off x="640600" y="7878800"/>
            <a:ext cx="1559700" cy="1048500"/>
          </a:xfrm>
          <a:prstGeom prst="rect">
            <a:avLst/>
          </a:prstGeom>
          <a:noFill/>
          <a:ln cap="flat" cmpd="sng" w="9525">
            <a:solidFill>
              <a:srgbClr val="9E9E9E"/>
            </a:solidFill>
            <a:prstDash val="solid"/>
            <a:round/>
            <a:headEnd len="sm" w="sm" type="none"/>
            <a:tailEnd len="sm" w="sm" type="none"/>
          </a:ln>
        </p:spPr>
        <p:txBody>
          <a:bodyPr anchorCtr="0" anchor="t" bIns="91425" lIns="91425" spcFirstLastPara="1" rIns="91425" wrap="square" tIns="91425">
            <a:noAutofit/>
          </a:bodyPr>
          <a:lstStyle/>
          <a:p>
            <a:pPr indent="0" lvl="0" marL="0" rtl="0" algn="ctr">
              <a:lnSpc>
                <a:spcPct val="150000"/>
              </a:lnSpc>
              <a:spcBef>
                <a:spcPts val="0"/>
              </a:spcBef>
              <a:spcAft>
                <a:spcPts val="0"/>
              </a:spcAft>
              <a:buNone/>
            </a:pPr>
            <a:r>
              <a:rPr lang="en" sz="1000">
                <a:solidFill>
                  <a:schemeClr val="dk1"/>
                </a:solidFill>
                <a:latin typeface="Inter"/>
                <a:ea typeface="Inter"/>
                <a:cs typeface="Inter"/>
                <a:sym typeface="Inter"/>
              </a:rPr>
              <a:t>Circle Type of Cause:</a:t>
            </a:r>
            <a:endParaRPr sz="1000">
              <a:solidFill>
                <a:schemeClr val="dk1"/>
              </a:solidFill>
              <a:latin typeface="Inter"/>
              <a:ea typeface="Inter"/>
              <a:cs typeface="Inter"/>
              <a:sym typeface="Inter"/>
            </a:endParaRPr>
          </a:p>
          <a:p>
            <a:pPr indent="0" lvl="0" marL="0" rtl="0" algn="ctr">
              <a:lnSpc>
                <a:spcPct val="150000"/>
              </a:lnSpc>
              <a:spcBef>
                <a:spcPts val="0"/>
              </a:spcBef>
              <a:spcAft>
                <a:spcPts val="0"/>
              </a:spcAft>
              <a:buNone/>
            </a:pPr>
            <a:r>
              <a:rPr lang="en" sz="1000">
                <a:solidFill>
                  <a:schemeClr val="dk1"/>
                </a:solidFill>
                <a:latin typeface="Inter"/>
                <a:ea typeface="Inter"/>
                <a:cs typeface="Inter"/>
                <a:sym typeface="Inter"/>
              </a:rPr>
              <a:t>Economic</a:t>
            </a:r>
            <a:endParaRPr sz="1000">
              <a:solidFill>
                <a:schemeClr val="dk1"/>
              </a:solidFill>
              <a:latin typeface="Inter"/>
              <a:ea typeface="Inter"/>
              <a:cs typeface="Inter"/>
              <a:sym typeface="Inter"/>
            </a:endParaRPr>
          </a:p>
          <a:p>
            <a:pPr indent="0" lvl="0" marL="0" rtl="0" algn="ctr">
              <a:lnSpc>
                <a:spcPct val="150000"/>
              </a:lnSpc>
              <a:spcBef>
                <a:spcPts val="0"/>
              </a:spcBef>
              <a:spcAft>
                <a:spcPts val="0"/>
              </a:spcAft>
              <a:buNone/>
            </a:pPr>
            <a:r>
              <a:rPr lang="en" sz="1000">
                <a:solidFill>
                  <a:schemeClr val="dk1"/>
                </a:solidFill>
                <a:latin typeface="Inter"/>
                <a:ea typeface="Inter"/>
                <a:cs typeface="Inter"/>
                <a:sym typeface="Inter"/>
              </a:rPr>
              <a:t>Political</a:t>
            </a:r>
            <a:endParaRPr sz="1000">
              <a:solidFill>
                <a:schemeClr val="dk1"/>
              </a:solidFill>
              <a:latin typeface="Inter"/>
              <a:ea typeface="Inter"/>
              <a:cs typeface="Inter"/>
              <a:sym typeface="Inter"/>
            </a:endParaRPr>
          </a:p>
          <a:p>
            <a:pPr indent="0" lvl="0" marL="0" rtl="0" algn="ctr">
              <a:lnSpc>
                <a:spcPct val="150000"/>
              </a:lnSpc>
              <a:spcBef>
                <a:spcPts val="0"/>
              </a:spcBef>
              <a:spcAft>
                <a:spcPts val="0"/>
              </a:spcAft>
              <a:buNone/>
            </a:pPr>
            <a:r>
              <a:rPr lang="en" sz="1000">
                <a:solidFill>
                  <a:schemeClr val="dk1"/>
                </a:solidFill>
                <a:latin typeface="Inter"/>
                <a:ea typeface="Inter"/>
                <a:cs typeface="Inter"/>
                <a:sym typeface="Inter"/>
              </a:rPr>
              <a:t>Cultural</a:t>
            </a:r>
            <a:endParaRPr sz="1000">
              <a:solidFill>
                <a:schemeClr val="dk1"/>
              </a:solidFill>
              <a:latin typeface="Inter"/>
              <a:ea typeface="Inter"/>
              <a:cs typeface="Inter"/>
              <a:sym typeface="Inter"/>
            </a:endParaRPr>
          </a:p>
        </p:txBody>
      </p:sp>
      <p:sp>
        <p:nvSpPr>
          <p:cNvPr id="250" name="Google Shape;250;p44"/>
          <p:cNvSpPr txBox="1"/>
          <p:nvPr/>
        </p:nvSpPr>
        <p:spPr>
          <a:xfrm>
            <a:off x="2925800" y="7937700"/>
            <a:ext cx="1559700" cy="1048500"/>
          </a:xfrm>
          <a:prstGeom prst="rect">
            <a:avLst/>
          </a:prstGeom>
          <a:noFill/>
          <a:ln cap="flat" cmpd="sng" w="9525">
            <a:solidFill>
              <a:srgbClr val="9E9E9E"/>
            </a:solidFill>
            <a:prstDash val="solid"/>
            <a:round/>
            <a:headEnd len="sm" w="sm" type="none"/>
            <a:tailEnd len="sm" w="sm" type="none"/>
          </a:ln>
        </p:spPr>
        <p:txBody>
          <a:bodyPr anchorCtr="0" anchor="t" bIns="91425" lIns="91425" spcFirstLastPara="1" rIns="91425" wrap="square" tIns="91425">
            <a:noAutofit/>
          </a:bodyPr>
          <a:lstStyle/>
          <a:p>
            <a:pPr indent="0" lvl="0" marL="0" rtl="0" algn="ctr">
              <a:lnSpc>
                <a:spcPct val="150000"/>
              </a:lnSpc>
              <a:spcBef>
                <a:spcPts val="0"/>
              </a:spcBef>
              <a:spcAft>
                <a:spcPts val="0"/>
              </a:spcAft>
              <a:buNone/>
            </a:pPr>
            <a:r>
              <a:rPr lang="en" sz="1000">
                <a:solidFill>
                  <a:schemeClr val="dk1"/>
                </a:solidFill>
                <a:latin typeface="Inter"/>
                <a:ea typeface="Inter"/>
                <a:cs typeface="Inter"/>
                <a:sym typeface="Inter"/>
              </a:rPr>
              <a:t>Circle Type of Cause:</a:t>
            </a:r>
            <a:endParaRPr sz="1000">
              <a:solidFill>
                <a:schemeClr val="dk1"/>
              </a:solidFill>
              <a:latin typeface="Inter"/>
              <a:ea typeface="Inter"/>
              <a:cs typeface="Inter"/>
              <a:sym typeface="Inter"/>
            </a:endParaRPr>
          </a:p>
          <a:p>
            <a:pPr indent="0" lvl="0" marL="0" rtl="0" algn="ctr">
              <a:lnSpc>
                <a:spcPct val="150000"/>
              </a:lnSpc>
              <a:spcBef>
                <a:spcPts val="0"/>
              </a:spcBef>
              <a:spcAft>
                <a:spcPts val="0"/>
              </a:spcAft>
              <a:buNone/>
            </a:pPr>
            <a:r>
              <a:rPr lang="en" sz="1000">
                <a:solidFill>
                  <a:schemeClr val="dk1"/>
                </a:solidFill>
                <a:latin typeface="Inter"/>
                <a:ea typeface="Inter"/>
                <a:cs typeface="Inter"/>
                <a:sym typeface="Inter"/>
              </a:rPr>
              <a:t>Economic</a:t>
            </a:r>
            <a:endParaRPr sz="1000">
              <a:solidFill>
                <a:schemeClr val="dk1"/>
              </a:solidFill>
              <a:latin typeface="Inter"/>
              <a:ea typeface="Inter"/>
              <a:cs typeface="Inter"/>
              <a:sym typeface="Inter"/>
            </a:endParaRPr>
          </a:p>
          <a:p>
            <a:pPr indent="0" lvl="0" marL="0" rtl="0" algn="ctr">
              <a:lnSpc>
                <a:spcPct val="150000"/>
              </a:lnSpc>
              <a:spcBef>
                <a:spcPts val="0"/>
              </a:spcBef>
              <a:spcAft>
                <a:spcPts val="0"/>
              </a:spcAft>
              <a:buNone/>
            </a:pPr>
            <a:r>
              <a:rPr lang="en" sz="1000">
                <a:solidFill>
                  <a:schemeClr val="dk1"/>
                </a:solidFill>
                <a:latin typeface="Inter"/>
                <a:ea typeface="Inter"/>
                <a:cs typeface="Inter"/>
                <a:sym typeface="Inter"/>
              </a:rPr>
              <a:t>Political</a:t>
            </a:r>
            <a:endParaRPr sz="1000">
              <a:solidFill>
                <a:schemeClr val="dk1"/>
              </a:solidFill>
              <a:latin typeface="Inter"/>
              <a:ea typeface="Inter"/>
              <a:cs typeface="Inter"/>
              <a:sym typeface="Inter"/>
            </a:endParaRPr>
          </a:p>
          <a:p>
            <a:pPr indent="0" lvl="0" marL="0" rtl="0" algn="ctr">
              <a:lnSpc>
                <a:spcPct val="150000"/>
              </a:lnSpc>
              <a:spcBef>
                <a:spcPts val="0"/>
              </a:spcBef>
              <a:spcAft>
                <a:spcPts val="0"/>
              </a:spcAft>
              <a:buNone/>
            </a:pPr>
            <a:r>
              <a:rPr lang="en" sz="1000">
                <a:solidFill>
                  <a:schemeClr val="dk1"/>
                </a:solidFill>
                <a:latin typeface="Inter"/>
                <a:ea typeface="Inter"/>
                <a:cs typeface="Inter"/>
                <a:sym typeface="Inter"/>
              </a:rPr>
              <a:t>Cultural</a:t>
            </a:r>
            <a:endParaRPr sz="1000">
              <a:solidFill>
                <a:schemeClr val="dk1"/>
              </a:solidFill>
              <a:latin typeface="Inter"/>
              <a:ea typeface="Inter"/>
              <a:cs typeface="Inter"/>
              <a:sym typeface="Inter"/>
            </a:endParaRPr>
          </a:p>
        </p:txBody>
      </p:sp>
      <p:sp>
        <p:nvSpPr>
          <p:cNvPr id="251" name="Google Shape;251;p44"/>
          <p:cNvSpPr txBox="1"/>
          <p:nvPr/>
        </p:nvSpPr>
        <p:spPr>
          <a:xfrm>
            <a:off x="2925925" y="3904500"/>
            <a:ext cx="1559700" cy="1048500"/>
          </a:xfrm>
          <a:prstGeom prst="rect">
            <a:avLst/>
          </a:prstGeom>
          <a:noFill/>
          <a:ln cap="flat" cmpd="sng" w="9525">
            <a:solidFill>
              <a:srgbClr val="9E9E9E"/>
            </a:solidFill>
            <a:prstDash val="solid"/>
            <a:round/>
            <a:headEnd len="sm" w="sm" type="none"/>
            <a:tailEnd len="sm" w="sm" type="none"/>
          </a:ln>
        </p:spPr>
        <p:txBody>
          <a:bodyPr anchorCtr="0" anchor="t" bIns="91425" lIns="91425" spcFirstLastPara="1" rIns="91425" wrap="square" tIns="91425">
            <a:noAutofit/>
          </a:bodyPr>
          <a:lstStyle/>
          <a:p>
            <a:pPr indent="0" lvl="0" marL="0" rtl="0" algn="ctr">
              <a:lnSpc>
                <a:spcPct val="150000"/>
              </a:lnSpc>
              <a:spcBef>
                <a:spcPts val="0"/>
              </a:spcBef>
              <a:spcAft>
                <a:spcPts val="0"/>
              </a:spcAft>
              <a:buNone/>
            </a:pPr>
            <a:r>
              <a:rPr lang="en" sz="1000">
                <a:solidFill>
                  <a:schemeClr val="dk1"/>
                </a:solidFill>
                <a:latin typeface="Inter"/>
                <a:ea typeface="Inter"/>
                <a:cs typeface="Inter"/>
                <a:sym typeface="Inter"/>
              </a:rPr>
              <a:t>Circle Type of Cause:</a:t>
            </a:r>
            <a:endParaRPr sz="1000">
              <a:solidFill>
                <a:schemeClr val="dk1"/>
              </a:solidFill>
              <a:latin typeface="Inter"/>
              <a:ea typeface="Inter"/>
              <a:cs typeface="Inter"/>
              <a:sym typeface="Inter"/>
            </a:endParaRPr>
          </a:p>
          <a:p>
            <a:pPr indent="0" lvl="0" marL="0" rtl="0" algn="ctr">
              <a:lnSpc>
                <a:spcPct val="150000"/>
              </a:lnSpc>
              <a:spcBef>
                <a:spcPts val="0"/>
              </a:spcBef>
              <a:spcAft>
                <a:spcPts val="0"/>
              </a:spcAft>
              <a:buNone/>
            </a:pPr>
            <a:r>
              <a:rPr lang="en" sz="1000">
                <a:solidFill>
                  <a:schemeClr val="dk1"/>
                </a:solidFill>
                <a:latin typeface="Inter"/>
                <a:ea typeface="Inter"/>
                <a:cs typeface="Inter"/>
                <a:sym typeface="Inter"/>
              </a:rPr>
              <a:t>Economic</a:t>
            </a:r>
            <a:endParaRPr sz="1000">
              <a:solidFill>
                <a:schemeClr val="dk1"/>
              </a:solidFill>
              <a:latin typeface="Inter"/>
              <a:ea typeface="Inter"/>
              <a:cs typeface="Inter"/>
              <a:sym typeface="Inter"/>
            </a:endParaRPr>
          </a:p>
          <a:p>
            <a:pPr indent="0" lvl="0" marL="0" rtl="0" algn="ctr">
              <a:lnSpc>
                <a:spcPct val="150000"/>
              </a:lnSpc>
              <a:spcBef>
                <a:spcPts val="0"/>
              </a:spcBef>
              <a:spcAft>
                <a:spcPts val="0"/>
              </a:spcAft>
              <a:buNone/>
            </a:pPr>
            <a:r>
              <a:rPr lang="en" sz="1000">
                <a:solidFill>
                  <a:schemeClr val="dk1"/>
                </a:solidFill>
                <a:latin typeface="Inter"/>
                <a:ea typeface="Inter"/>
                <a:cs typeface="Inter"/>
                <a:sym typeface="Inter"/>
              </a:rPr>
              <a:t>Political</a:t>
            </a:r>
            <a:endParaRPr sz="1000">
              <a:solidFill>
                <a:schemeClr val="dk1"/>
              </a:solidFill>
              <a:latin typeface="Inter"/>
              <a:ea typeface="Inter"/>
              <a:cs typeface="Inter"/>
              <a:sym typeface="Inter"/>
            </a:endParaRPr>
          </a:p>
          <a:p>
            <a:pPr indent="0" lvl="0" marL="0" rtl="0" algn="ctr">
              <a:lnSpc>
                <a:spcPct val="150000"/>
              </a:lnSpc>
              <a:spcBef>
                <a:spcPts val="0"/>
              </a:spcBef>
              <a:spcAft>
                <a:spcPts val="0"/>
              </a:spcAft>
              <a:buNone/>
            </a:pPr>
            <a:r>
              <a:rPr lang="en" sz="1000">
                <a:solidFill>
                  <a:schemeClr val="dk1"/>
                </a:solidFill>
                <a:latin typeface="Inter"/>
                <a:ea typeface="Inter"/>
                <a:cs typeface="Inter"/>
                <a:sym typeface="Inter"/>
              </a:rPr>
              <a:t>Cultural</a:t>
            </a:r>
            <a:endParaRPr sz="1000">
              <a:solidFill>
                <a:schemeClr val="dk1"/>
              </a:solidFill>
              <a:latin typeface="Inter"/>
              <a:ea typeface="Inter"/>
              <a:cs typeface="Inter"/>
              <a:sym typeface="Inter"/>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55" name="Shape 255"/>
        <p:cNvGrpSpPr/>
        <p:nvPr/>
      </p:nvGrpSpPr>
      <p:grpSpPr>
        <a:xfrm>
          <a:off x="0" y="0"/>
          <a:ext cx="0" cy="0"/>
          <a:chOff x="0" y="0"/>
          <a:chExt cx="0" cy="0"/>
        </a:xfrm>
      </p:grpSpPr>
      <p:sp>
        <p:nvSpPr>
          <p:cNvPr id="256" name="Google Shape;256;p45"/>
          <p:cNvSpPr txBox="1"/>
          <p:nvPr/>
        </p:nvSpPr>
        <p:spPr>
          <a:xfrm>
            <a:off x="0" y="0"/>
            <a:ext cx="7772400" cy="669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a:solidFill>
                  <a:schemeClr val="dk1"/>
                </a:solidFill>
                <a:latin typeface="Halant"/>
                <a:ea typeface="Halant"/>
                <a:cs typeface="Halant"/>
                <a:sym typeface="Halant"/>
              </a:rPr>
              <a:t>Contextualization &amp; Causation</a:t>
            </a:r>
            <a:endParaRPr>
              <a:solidFill>
                <a:schemeClr val="dk1"/>
              </a:solidFill>
              <a:latin typeface="Halant"/>
              <a:ea typeface="Halant"/>
              <a:cs typeface="Halant"/>
              <a:sym typeface="Halant"/>
            </a:endParaRPr>
          </a:p>
          <a:p>
            <a:pPr indent="0" lvl="0" marL="0" rtl="0" algn="ctr">
              <a:spcBef>
                <a:spcPts val="0"/>
              </a:spcBef>
              <a:spcAft>
                <a:spcPts val="0"/>
              </a:spcAft>
              <a:buNone/>
            </a:pPr>
            <a:r>
              <a:rPr lang="en" sz="1900">
                <a:solidFill>
                  <a:schemeClr val="dk1"/>
                </a:solidFill>
                <a:latin typeface="Plus Jakarta Sans"/>
                <a:ea typeface="Plus Jakarta Sans"/>
                <a:cs typeface="Plus Jakarta Sans"/>
                <a:sym typeface="Plus Jakarta Sans"/>
              </a:rPr>
              <a:t>Boxer Rebellion (Exemplar)</a:t>
            </a:r>
            <a:endParaRPr sz="1900">
              <a:solidFill>
                <a:schemeClr val="dk1"/>
              </a:solidFill>
              <a:latin typeface="Plus Jakarta Sans"/>
              <a:ea typeface="Plus Jakarta Sans"/>
              <a:cs typeface="Plus Jakarta Sans"/>
              <a:sym typeface="Plus Jakarta Sans"/>
            </a:endParaRPr>
          </a:p>
        </p:txBody>
      </p:sp>
      <p:sp>
        <p:nvSpPr>
          <p:cNvPr id="257" name="Google Shape;257;p45"/>
          <p:cNvSpPr txBox="1"/>
          <p:nvPr/>
        </p:nvSpPr>
        <p:spPr>
          <a:xfrm>
            <a:off x="5542353" y="96369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258" name="Google Shape;258;p45"/>
          <p:cNvPicPr preferRelativeResize="0"/>
          <p:nvPr/>
        </p:nvPicPr>
        <p:blipFill>
          <a:blip r:embed="rId3">
            <a:alphaModFix/>
          </a:blip>
          <a:stretch>
            <a:fillRect/>
          </a:stretch>
        </p:blipFill>
        <p:spPr>
          <a:xfrm>
            <a:off x="390131" y="9513171"/>
            <a:ext cx="431174" cy="431174"/>
          </a:xfrm>
          <a:prstGeom prst="rect">
            <a:avLst/>
          </a:prstGeom>
          <a:noFill/>
          <a:ln>
            <a:noFill/>
          </a:ln>
        </p:spPr>
      </p:pic>
      <p:sp>
        <p:nvSpPr>
          <p:cNvPr id="259" name="Google Shape;259;p45"/>
          <p:cNvSpPr txBox="1"/>
          <p:nvPr/>
        </p:nvSpPr>
        <p:spPr>
          <a:xfrm>
            <a:off x="2974875" y="96369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260" name="Google Shape;260;p45"/>
          <p:cNvPicPr preferRelativeResize="0"/>
          <p:nvPr/>
        </p:nvPicPr>
        <p:blipFill>
          <a:blip r:embed="rId4">
            <a:alphaModFix/>
          </a:blip>
          <a:stretch>
            <a:fillRect/>
          </a:stretch>
        </p:blipFill>
        <p:spPr>
          <a:xfrm>
            <a:off x="216272" y="154797"/>
            <a:ext cx="1056536" cy="438114"/>
          </a:xfrm>
          <a:prstGeom prst="rect">
            <a:avLst/>
          </a:prstGeom>
          <a:noFill/>
          <a:ln>
            <a:noFill/>
          </a:ln>
        </p:spPr>
      </p:pic>
      <p:sp>
        <p:nvSpPr>
          <p:cNvPr id="261" name="Google Shape;261;p45"/>
          <p:cNvSpPr txBox="1"/>
          <p:nvPr/>
        </p:nvSpPr>
        <p:spPr>
          <a:xfrm>
            <a:off x="457200" y="1155250"/>
            <a:ext cx="6858000" cy="3693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200">
                <a:solidFill>
                  <a:schemeClr val="dk1"/>
                </a:solidFill>
                <a:latin typeface="Halant"/>
                <a:ea typeface="Halant"/>
                <a:cs typeface="Halant"/>
                <a:sym typeface="Halant"/>
              </a:rPr>
              <a:t>Directions: </a:t>
            </a:r>
            <a:r>
              <a:rPr lang="en" sz="1200">
                <a:solidFill>
                  <a:schemeClr val="dk1"/>
                </a:solidFill>
                <a:latin typeface="Halant"/>
                <a:ea typeface="Halant"/>
                <a:cs typeface="Halant"/>
                <a:sym typeface="Halant"/>
              </a:rPr>
              <a:t>After completing the reading, answer the following questions.</a:t>
            </a:r>
            <a:endParaRPr sz="1200">
              <a:solidFill>
                <a:schemeClr val="dk1"/>
              </a:solidFill>
              <a:latin typeface="Halant"/>
              <a:ea typeface="Halant"/>
              <a:cs typeface="Halant"/>
              <a:sym typeface="Halant"/>
            </a:endParaRPr>
          </a:p>
        </p:txBody>
      </p:sp>
      <p:graphicFrame>
        <p:nvGraphicFramePr>
          <p:cNvPr id="262" name="Google Shape;262;p45"/>
          <p:cNvGraphicFramePr/>
          <p:nvPr/>
        </p:nvGraphicFramePr>
        <p:xfrm>
          <a:off x="478100" y="1663650"/>
          <a:ext cx="3000000" cy="3000000"/>
        </p:xfrm>
        <a:graphic>
          <a:graphicData uri="http://schemas.openxmlformats.org/drawingml/2006/table">
            <a:tbl>
              <a:tblPr>
                <a:noFill/>
                <a:tableStyleId>{1D1D8220-8411-4A5B-BBF7-AEBB202106F0}</a:tableStyleId>
              </a:tblPr>
              <a:tblGrid>
                <a:gridCol w="3313050"/>
                <a:gridCol w="3313050"/>
              </a:tblGrid>
              <a:tr h="422450">
                <a:tc>
                  <a:txBody>
                    <a:bodyPr/>
                    <a:lstStyle/>
                    <a:p>
                      <a:pPr indent="0" lvl="0" marL="0" rtl="0" algn="ctr">
                        <a:lnSpc>
                          <a:spcPct val="100000"/>
                        </a:lnSpc>
                        <a:spcBef>
                          <a:spcPts val="0"/>
                        </a:spcBef>
                        <a:spcAft>
                          <a:spcPts val="0"/>
                        </a:spcAft>
                        <a:buNone/>
                      </a:pPr>
                      <a:r>
                        <a:rPr lang="en" sz="1200">
                          <a:solidFill>
                            <a:schemeClr val="dk1"/>
                          </a:solidFill>
                          <a:latin typeface="Inter"/>
                          <a:ea typeface="Inter"/>
                          <a:cs typeface="Inter"/>
                          <a:sym typeface="Inter"/>
                        </a:rPr>
                        <a:t>1. Choose a type of context and explain how it set the stage for the Boxer Rebellion. </a:t>
                      </a:r>
                      <a:r>
                        <a:rPr lang="en" sz="1000">
                          <a:solidFill>
                            <a:schemeClr val="dk1"/>
                          </a:solidFill>
                          <a:latin typeface="Inter"/>
                          <a:ea typeface="Inter"/>
                          <a:cs typeface="Inter"/>
                          <a:sym typeface="Inter"/>
                        </a:rPr>
                        <a:t>(Social, Political, Ideological, Geographic, Economic, Cultural)</a:t>
                      </a:r>
                      <a:endParaRPr sz="1000">
                        <a:latin typeface="Inter"/>
                        <a:ea typeface="Inter"/>
                        <a:cs typeface="Inter"/>
                        <a:sym typeface="Inter"/>
                      </a:endParaRPr>
                    </a:p>
                  </a:txBody>
                  <a:tcPr marT="91425" marB="91425" marR="91425" marL="91425" anchor="ctr">
                    <a:solidFill>
                      <a:srgbClr val="D9D9D9"/>
                    </a:solidFill>
                  </a:tcPr>
                </a:tc>
                <a:tc>
                  <a:txBody>
                    <a:bodyPr/>
                    <a:lstStyle/>
                    <a:p>
                      <a:pPr indent="0" lvl="0" marL="0" rtl="0" algn="ctr">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2. What were the main causes of the Boxer Rebellion in China?</a:t>
                      </a:r>
                      <a:endParaRPr sz="1200">
                        <a:latin typeface="Inter"/>
                        <a:ea typeface="Inter"/>
                        <a:cs typeface="Inter"/>
                        <a:sym typeface="Inter"/>
                      </a:endParaRPr>
                    </a:p>
                  </a:txBody>
                  <a:tcPr marT="91425" marB="91425" marR="91425" marL="91425" anchor="ctr">
                    <a:solidFill>
                      <a:srgbClr val="D9D9D9"/>
                    </a:solidFill>
                  </a:tcPr>
                </a:tc>
              </a:tr>
              <a:tr h="2410575">
                <a:tc>
                  <a:txBody>
                    <a:bodyPr/>
                    <a:lstStyle/>
                    <a:p>
                      <a:pPr indent="0" lvl="0" marL="0" rtl="0" algn="l">
                        <a:lnSpc>
                          <a:spcPct val="100000"/>
                        </a:lnSpc>
                        <a:spcBef>
                          <a:spcPts val="0"/>
                        </a:spcBef>
                        <a:spcAft>
                          <a:spcPts val="0"/>
                        </a:spcAft>
                        <a:buNone/>
                      </a:pPr>
                      <a:r>
                        <a:rPr b="1" lang="en" sz="1200">
                          <a:solidFill>
                            <a:schemeClr val="accent1"/>
                          </a:solidFill>
                          <a:latin typeface="Inter"/>
                          <a:ea typeface="Inter"/>
                          <a:cs typeface="Inter"/>
                          <a:sym typeface="Inter"/>
                        </a:rPr>
                        <a:t>The political context of foreign domination and Qing weakness set the stage for the Boxer Rebellion. By the late 19th century, China had lost wars and ceded economic control to Western nations and Japan, undermining Qing authority. The dynasty’s failure to modernize fueled resentment, and the Boxers emerged to resist foreign influence, attacking foreigners and Chinese Christians. Initially hesitant, the Qing later supported the Boxers, leading to foreign military intervention, further weakening the dynasty and contributing to its fall in 1912.</a:t>
                      </a:r>
                      <a:endParaRPr b="1" sz="1200">
                        <a:solidFill>
                          <a:srgbClr val="E95C3D"/>
                        </a:solidFill>
                        <a:latin typeface="Inter"/>
                        <a:ea typeface="Inter"/>
                        <a:cs typeface="Inter"/>
                        <a:sym typeface="Inter"/>
                      </a:endParaRPr>
                    </a:p>
                  </a:txBody>
                  <a:tcPr marT="91425" marB="91425" marR="91425" marL="91425">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The Boxer Rebellion was caused by growing resentment toward foreign influence and economic control in China. Many Boxers, particularly peasants from Shandong province, blamed foreign powers for their poor living conditions, which were worsened by famine and flooding.</a:t>
                      </a:r>
                      <a:endParaRPr b="1" sz="1200">
                        <a:solidFill>
                          <a:srgbClr val="E95C3D"/>
                        </a:solidFill>
                        <a:latin typeface="Inter"/>
                        <a:ea typeface="Inter"/>
                        <a:cs typeface="Inter"/>
                        <a:sym typeface="Inter"/>
                      </a:endParaRPr>
                    </a:p>
                  </a:txBody>
                  <a:tcPr marT="91425" marB="91425" marR="91425" marL="91425">
                    <a:lnB cap="flat" cmpd="sng" w="9525">
                      <a:solidFill>
                        <a:srgbClr val="9E9E9E"/>
                      </a:solidFill>
                      <a:prstDash val="solid"/>
                      <a:round/>
                      <a:headEnd len="sm" w="sm" type="none"/>
                      <a:tailEnd len="sm" w="sm" type="none"/>
                    </a:lnB>
                  </a:tcPr>
                </a:tc>
              </a:tr>
              <a:tr h="779125">
                <a:tc>
                  <a:txBody>
                    <a:bodyPr/>
                    <a:lstStyle/>
                    <a:p>
                      <a:pPr indent="0" lvl="0" marL="0" rtl="0" algn="ctr">
                        <a:lnSpc>
                          <a:spcPct val="100000"/>
                        </a:lnSpc>
                        <a:spcBef>
                          <a:spcPts val="0"/>
                        </a:spcBef>
                        <a:spcAft>
                          <a:spcPts val="0"/>
                        </a:spcAft>
                        <a:buNone/>
                      </a:pPr>
                      <a:r>
                        <a:rPr lang="en" sz="1200">
                          <a:solidFill>
                            <a:schemeClr val="dk1"/>
                          </a:solidFill>
                          <a:latin typeface="Inter"/>
                          <a:ea typeface="Inter"/>
                          <a:cs typeface="Inter"/>
                          <a:sym typeface="Inter"/>
                        </a:rPr>
                        <a:t>3. How did foreign nations respond to the Boxer Rebellion?</a:t>
                      </a:r>
                      <a:endParaRPr sz="1200">
                        <a:solidFill>
                          <a:srgbClr val="E95C3D"/>
                        </a:solidFill>
                        <a:latin typeface="Inter"/>
                        <a:ea typeface="Inter"/>
                        <a:cs typeface="Inter"/>
                        <a:sym typeface="Inter"/>
                      </a:endParaRPr>
                    </a:p>
                  </a:txBody>
                  <a:tcPr marT="91425" marB="91425" marR="91425" marL="91425"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D9D9D9"/>
                    </a:solidFill>
                  </a:tcPr>
                </a:tc>
                <a:tc>
                  <a:txBody>
                    <a:bodyPr/>
                    <a:lstStyle/>
                    <a:p>
                      <a:pPr indent="0" lvl="0" marL="0" rtl="0" algn="ctr">
                        <a:lnSpc>
                          <a:spcPct val="100000"/>
                        </a:lnSpc>
                        <a:spcBef>
                          <a:spcPts val="0"/>
                        </a:spcBef>
                        <a:spcAft>
                          <a:spcPts val="0"/>
                        </a:spcAft>
                        <a:buNone/>
                      </a:pPr>
                      <a:r>
                        <a:rPr lang="en" sz="1200">
                          <a:solidFill>
                            <a:schemeClr val="dk1"/>
                          </a:solidFill>
                          <a:latin typeface="Inter"/>
                          <a:ea typeface="Inter"/>
                          <a:cs typeface="Inter"/>
                          <a:sym typeface="Inter"/>
                        </a:rPr>
                        <a:t>4. Why do you think the Boxer Rebellion targeted both foreigners and Chinese Christians specifically?</a:t>
                      </a:r>
                      <a:endParaRPr sz="1200">
                        <a:latin typeface="Inter"/>
                        <a:ea typeface="Inter"/>
                        <a:cs typeface="Inter"/>
                        <a:sym typeface="Inter"/>
                      </a:endParaRPr>
                    </a:p>
                  </a:txBody>
                  <a:tcPr marT="91425" marB="91425" marR="91425" marL="91425"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D9D9D9"/>
                    </a:solidFill>
                  </a:tcPr>
                </a:tc>
              </a:tr>
              <a:tr h="779125">
                <a:tc>
                  <a:txBody>
                    <a:bodyPr/>
                    <a:lstStyle/>
                    <a:p>
                      <a:pPr indent="0" lvl="0" marL="0" rtl="0" algn="l">
                        <a:spcBef>
                          <a:spcPts val="0"/>
                        </a:spcBef>
                        <a:spcAft>
                          <a:spcPts val="0"/>
                        </a:spcAft>
                        <a:buNone/>
                      </a:pPr>
                      <a:r>
                        <a:rPr b="1" lang="en" sz="1200">
                          <a:solidFill>
                            <a:schemeClr val="accent1"/>
                          </a:solidFill>
                          <a:latin typeface="Inter"/>
                          <a:ea typeface="Inter"/>
                          <a:cs typeface="Inter"/>
                          <a:sym typeface="Inter"/>
                        </a:rPr>
                        <a:t>Foreign nations formed a multinational force of approximately 20,000 troops from eight countries, including Japan, the United States, and various European powers. These forces fought their way through northern China and captured Beijing on August 14, 1900, ending the rebellion. Afterward, the Boxer Protocol was signed, imposing heavy penalties on China, including the destruction of Beijing’s forts, restrictions on arms imports, and over $330 million in reparations to foreign nations.</a:t>
                      </a:r>
                      <a:endParaRPr sz="1200">
                        <a:solidFill>
                          <a:schemeClr val="dk1"/>
                        </a:solidFill>
                        <a:latin typeface="Inter"/>
                        <a:ea typeface="Inter"/>
                        <a:cs typeface="Inter"/>
                        <a:sym typeface="Inter"/>
                      </a:endParaRPr>
                    </a:p>
                    <a:p>
                      <a:pPr indent="0" lvl="0" marL="0" rtl="0" algn="l">
                        <a:lnSpc>
                          <a:spcPct val="15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50000"/>
                        </a:lnSpc>
                        <a:spcBef>
                          <a:spcPts val="0"/>
                        </a:spcBef>
                        <a:spcAft>
                          <a:spcPts val="0"/>
                        </a:spcAft>
                        <a:buNone/>
                      </a:pPr>
                      <a:r>
                        <a:t/>
                      </a:r>
                      <a:endParaRPr sz="1200">
                        <a:solidFill>
                          <a:schemeClr val="dk1"/>
                        </a:solidFill>
                        <a:latin typeface="Inter"/>
                        <a:ea typeface="Inter"/>
                        <a:cs typeface="Inter"/>
                        <a:sym typeface="Inter"/>
                      </a:endParaRPr>
                    </a:p>
                  </a:txBody>
                  <a:tcPr marT="91425" marB="91425" marR="91425" marL="91425">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b="1" lang="en" sz="1200">
                          <a:solidFill>
                            <a:schemeClr val="accent1"/>
                          </a:solidFill>
                          <a:latin typeface="Inter"/>
                          <a:ea typeface="Inter"/>
                          <a:cs typeface="Inter"/>
                          <a:sym typeface="Inter"/>
                        </a:rPr>
                        <a:t>The Boxers saw foreigners as the cause of China’s economic struggles and loss of sovereignty. They also viewed Chinese Christians as traitors who had adopted foreign beliefs and aligned themselves with Western powers. By attacking foreigners and Chinese Christians, the Boxers hoped to remove foreign influence and restore China’s independence and traditions. Their violence was driven by nationalism, fear of cultural erosion, and frustration with economic hardships.</a:t>
                      </a:r>
                      <a:endParaRPr b="1" sz="1200">
                        <a:solidFill>
                          <a:srgbClr val="E95C3D"/>
                        </a:solidFill>
                        <a:latin typeface="Inter"/>
                        <a:ea typeface="Inter"/>
                        <a:cs typeface="Inter"/>
                        <a:sym typeface="Inter"/>
                      </a:endParaRPr>
                    </a:p>
                  </a:txBody>
                  <a:tcPr marT="91425" marB="91425" marR="91425" marL="91425">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263" name="Google Shape;263;p45"/>
          <p:cNvSpPr txBox="1"/>
          <p:nvPr/>
        </p:nvSpPr>
        <p:spPr>
          <a:xfrm>
            <a:off x="338625" y="775813"/>
            <a:ext cx="7112400" cy="361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______________________________________  Date: ________ Class: ____________________</a:t>
            </a:r>
            <a:endParaRPr b="1" sz="1200">
              <a:solidFill>
                <a:srgbClr val="000000"/>
              </a:solidFill>
              <a:latin typeface="Inter"/>
              <a:ea typeface="Inter"/>
              <a:cs typeface="Inter"/>
              <a:sym typeface="Inter"/>
            </a:endParaRPr>
          </a:p>
        </p:txBody>
      </p:sp>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4.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